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D9A6A0-2316-4C32-8E19-AABCB5E01114}" v="1" dt="2026-09-16T12:15:01.945"/>
    <p1510:client id="{140F6725-4702-59D1-AA8B-0F45A46062C9}" v="22" dt="2026-09-16T02:23:25.860"/>
    <p1510:client id="{21D121E8-86A3-4ED9-AA4D-53E822B29731}" v="3" dt="2026-09-15T14:33:10.528"/>
    <p1510:client id="{44C94A49-27AD-F2D1-A00B-684EA20D5583}" v="1" dt="2026-09-15T11:11:06.181"/>
    <p1510:client id="{F9D3953D-1507-5B22-EABB-79FC09E52098}" v="10" dt="2026-09-16T10:29:10.4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23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Full table for the ED to walk through directly, matching Debt Service History.docx line for line. Eight issuances since 1993; the only one still active is the 2025 refinancing ($14,030,250), which rolled the 2013 C and 2020 loans together and matures in 2035. Everything else is either fully retired or was refinanced into that 2025 loan.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pivot into the live planning-process walkthrough. Keep it short and declarative — the CIP itself doesn't exist yet, so don't promise numbers here. The message is simply: this is the tool being built, and here's how it's taking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core organizing idea of the whole deck. Equipment, Infrastructure, and Staff apply on both sides of the business; Regulatory is the newer, fourth pillar — explain briefly why it's there before moving into the sewer and plant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Shane's own framing: sewer planning starts from the I/I-elimination goal set in the 'Not a Pipe Dream' presentation. The 7-year flow monitoring cycle is already running; GIS mapping is the new capability being added. Equipment side is two concrete asks: an in-house camera system and a new jet/vac truck.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Current plant work (the projects on the near-term capital list) finishes end of October 2026. From there, the 2027 planning cycle picks up the next generation of plant needs: clarifiers, disinfection, West Norriton flow/capacity, solids handling (biogas generation with direct PECO injection to offset biosolids disposal costs), SCADA, emergency generator, grit removal, and odor control. No cost figures yet — that comes with the CIP.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are the real, current regulatory drivers Shane flagged: NPDES permit renewal (expires 2029), possible new nutrient (N &amp; P) limits, potential PCB/PFAS capture requirements, and evolving biosolids disposal regulations. Keep the framing simple for the board — these are uncertainties to plan around, not confirmed requirements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Six funding levers Shane named: grants, the West Norriton IMA, public/private partnership, borrowing, tapping fees, and future rate increases. Closing note captures the pricing goal — full cost estimates escalated 3-5%/yr as the CIP is built out. No actual dollar figures yet by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7439659" y="1005840"/>
            <a:ext cx="4754880" cy="47548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F59B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PLANNING UPDATE</a:t>
            </a:r>
            <a:endParaRPr lang="en-US" sz="1400"/>
          </a:p>
        </p:txBody>
      </p:sp>
      <p:sp>
        <p:nvSpPr>
          <p:cNvPr id="4" name="Text 1"/>
          <p:cNvSpPr txBox="1"/>
          <p:nvPr/>
        </p:nvSpPr>
        <p:spPr>
          <a:xfrm>
            <a:off x="594360" y="2148840"/>
            <a:ext cx="8686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 Our</a:t>
            </a:r>
            <a:endParaRPr lang="en-US" sz="4600"/>
          </a:p>
          <a:p>
            <a:pPr marL="0" indent="0">
              <a:lnSpc>
                <a:spcPts val="5000"/>
              </a:lnSpc>
              <a:buNone/>
            </a:pPr>
            <a:r>
              <a:rPr lang="en-US" sz="4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Future</a:t>
            </a:r>
            <a:endParaRPr lang="en-US" sz="4600"/>
          </a:p>
        </p:txBody>
      </p:sp>
      <p:sp>
        <p:nvSpPr>
          <p:cNvPr id="5" name="Text 2"/>
          <p:cNvSpPr txBox="1"/>
          <p:nvPr/>
        </p:nvSpPr>
        <p:spPr>
          <a:xfrm>
            <a:off x="640080" y="3904488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Multi-Year Financial and Strategic Blueprint</a:t>
            </a:r>
            <a:endParaRPr lang="en-US" sz="1800"/>
          </a:p>
        </p:txBody>
      </p:sp>
      <p:sp>
        <p:nvSpPr>
          <p:cNvPr id="6" name="Shape 3"/>
          <p:cNvSpPr/>
          <p:nvPr/>
        </p:nvSpPr>
        <p:spPr>
          <a:xfrm>
            <a:off x="640080" y="5806440"/>
            <a:ext cx="0" cy="502920"/>
          </a:xfrm>
          <a:prstGeom prst="line">
            <a:avLst/>
          </a:prstGeom>
          <a:noFill/>
          <a:ln w="25400">
            <a:solidFill>
              <a:srgbClr val="F59B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22960" y="5760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1300"/>
          </a:p>
        </p:txBody>
      </p:sp>
      <p:sp>
        <p:nvSpPr>
          <p:cNvPr id="8" name="Text 5"/>
          <p:cNvSpPr txBox="1"/>
          <p:nvPr/>
        </p:nvSpPr>
        <p:spPr>
          <a:xfrm>
            <a:off x="822960" y="605332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of Directors Meeting</a:t>
            </a:r>
            <a:endParaRPr lang="en-US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66928" cy="56692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" y="60807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88720" y="42062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Have Been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502920" y="1060704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 of Authority Debt, 1993 – Present</a:t>
            </a:r>
            <a:endParaRPr lang="en-US" sz="130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37490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279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YEAR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AMOUNT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TYPE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TERM.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PURPOSE / COMMENT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1993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$14,175,000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Bonds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2013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Purchased sewer system from Borough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51696B"/>
                          </a:solidFill>
                        </a:rPr>
                        <a:t>Retired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2003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$14,760,000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Bonds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2023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Refinanced 1993 Bonds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51696B"/>
                          </a:solidFill>
                        </a:rPr>
                        <a:t>Retired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2005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$10,000,000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Sewer improvements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51696B"/>
                          </a:solidFill>
                        </a:rPr>
                        <a:t>Retired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2013 A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$10,207,845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2023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Refinanced 2003 Bonds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51696B"/>
                          </a:solidFill>
                        </a:rPr>
                        <a:t>Paid off 2023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2013 B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$5,799,030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Refinanced 2005 Notes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51696B"/>
                          </a:solidFill>
                        </a:rPr>
                        <a:t>Paid off 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2013 C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$6,900,000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2033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New money for construction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F59B0B"/>
                          </a:solidFill>
                        </a:rPr>
                        <a:t>Refinanced 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2020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$10,000,000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2035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Treatment plant upgrade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F59B0B"/>
                          </a:solidFill>
                        </a:rPr>
                        <a:t>Refinanced 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0E2226"/>
                          </a:solidFill>
                        </a:rPr>
                        <a:t>2025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0E2226"/>
                          </a:solidFill>
                        </a:rPr>
                        <a:t>$14,030,250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Bank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2035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0E2226"/>
                          </a:solidFill>
                        </a:rPr>
                        <a:t>Refinanced 2013 C &amp; 2020 Loan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0BAD6B"/>
                          </a:solidFill>
                        </a:rPr>
                        <a:t>ACTIVE</a:t>
                      </a:r>
                      <a:endParaRPr lang="en-US" sz="1400"/>
                    </a:p>
                  </a:txBody>
                  <a:tcPr marL="101600" marR="101600" marT="101600" marB="101600" anchor="ctr">
                    <a:lnL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F2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02920" y="610819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>
                <a:solidFill>
                  <a:srgbClr val="0BA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1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today    </a:t>
            </a:r>
            <a:r>
              <a:rPr lang="en-US" sz="1150" b="1">
                <a:solidFill>
                  <a:srgbClr val="F59B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1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Refinanced into the active loan    </a:t>
            </a:r>
            <a:r>
              <a:rPr lang="en-US" sz="1150" b="1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1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retired    </a:t>
            </a:r>
            <a:r>
              <a:rPr lang="en-US" sz="1150" i="1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  Source: Debt Service History</a:t>
            </a:r>
            <a:endParaRPr lang="en-US" sz="1150"/>
          </a:p>
        </p:txBody>
      </p:sp>
      <p:sp>
        <p:nvSpPr>
          <p:cNvPr id="8" name="Text 4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9" name="Text 5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82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640080"/>
            <a:ext cx="1463040" cy="14630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288" y="1005840"/>
            <a:ext cx="731520" cy="7315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069848" y="237744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3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2027 Capital Improvement Plan</a:t>
            </a:r>
            <a:endParaRPr lang="en-US" sz="3200"/>
          </a:p>
        </p:txBody>
      </p:sp>
      <p:sp>
        <p:nvSpPr>
          <p:cNvPr id="5" name="Text 2"/>
          <p:cNvSpPr txBox="1"/>
          <p:nvPr/>
        </p:nvSpPr>
        <p:spPr>
          <a:xfrm>
            <a:off x="1828800" y="3474720"/>
            <a:ext cx="8531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7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framework to guide every asset investment — at the Treatment Plant and across the Collection System.</a:t>
            </a:r>
            <a:endParaRPr lang="en-US" sz="1700"/>
          </a:p>
        </p:txBody>
      </p:sp>
      <p:sp>
        <p:nvSpPr>
          <p:cNvPr id="6" name="Shape 3"/>
          <p:cNvSpPr/>
          <p:nvPr/>
        </p:nvSpPr>
        <p:spPr>
          <a:xfrm>
            <a:off x="5184648" y="4572000"/>
            <a:ext cx="1828800" cy="0"/>
          </a:xfrm>
          <a:prstGeom prst="line">
            <a:avLst/>
          </a:prstGeom>
          <a:noFill/>
          <a:ln w="25400">
            <a:solidFill>
              <a:srgbClr val="F59B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1828800" y="4846320"/>
            <a:ext cx="8531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Tonight: a simple breakdown of how that planning process is coming together.</a:t>
            </a:r>
            <a:endParaRPr lang="en-US" sz="1500"/>
          </a:p>
        </p:txBody>
      </p:sp>
      <p:sp>
        <p:nvSpPr>
          <p:cNvPr id="8" name="Text 5"/>
          <p:cNvSpPr txBox="1"/>
          <p:nvPr/>
        </p:nvSpPr>
        <p:spPr>
          <a:xfrm>
            <a:off x="1828800" y="5230368"/>
            <a:ext cx="8531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Project List, Cost Estimates, Finance Strategy, Time &amp; Priority</a:t>
            </a:r>
            <a:endParaRPr lang="en-US" sz="1500"/>
          </a:p>
        </p:txBody>
      </p:sp>
      <p:sp>
        <p:nvSpPr>
          <p:cNvPr id="9" name="Text 6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10" name="Text 7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66928" cy="56692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" y="60807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88720" y="42062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Pillars, Two Systems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3008376" y="1298448"/>
            <a:ext cx="4370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50">
                <a:solidFill>
                  <a:srgbClr val="0BA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PLANT</a:t>
            </a:r>
            <a:endParaRPr lang="en-US" sz="1250"/>
          </a:p>
        </p:txBody>
      </p:sp>
      <p:sp>
        <p:nvSpPr>
          <p:cNvPr id="6" name="Text 3"/>
          <p:cNvSpPr txBox="1"/>
          <p:nvPr/>
        </p:nvSpPr>
        <p:spPr>
          <a:xfrm>
            <a:off x="7598664" y="1298448"/>
            <a:ext cx="43708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150">
                <a:solidFill>
                  <a:srgbClr val="0BAD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 SYSTEM</a:t>
            </a:r>
            <a:endParaRPr lang="en-US" sz="1250"/>
          </a:p>
        </p:txBody>
      </p:sp>
      <p:sp>
        <p:nvSpPr>
          <p:cNvPr id="7" name="Shape 4"/>
          <p:cNvSpPr/>
          <p:nvPr/>
        </p:nvSpPr>
        <p:spPr>
          <a:xfrm>
            <a:off x="457200" y="1737360"/>
            <a:ext cx="11274552" cy="1371600"/>
          </a:xfrm>
          <a:prstGeom prst="roundRect">
            <a:avLst>
              <a:gd name="adj" fmla="val 5333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57200" y="2185416"/>
            <a:ext cx="475488" cy="47548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2304288"/>
            <a:ext cx="237744" cy="2377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78992" y="1737360"/>
            <a:ext cx="170992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</a:t>
            </a:r>
            <a:endParaRPr lang="en-US" sz="1600"/>
          </a:p>
        </p:txBody>
      </p:sp>
      <p:sp>
        <p:nvSpPr>
          <p:cNvPr id="11" name="Text 7"/>
          <p:cNvSpPr txBox="1"/>
          <p:nvPr/>
        </p:nvSpPr>
        <p:spPr>
          <a:xfrm>
            <a:off x="3191256" y="1737360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Controls, Disinfection, Odor, Solids Dewatering, </a:t>
            </a:r>
          </a:p>
          <a:p>
            <a:pPr algn="ctr">
              <a:lnSpc>
                <a:spcPts val="1700"/>
              </a:lnSpc>
            </a:pPr>
            <a:r>
              <a:rPr lang="en-US" sz="1300">
                <a:solidFill>
                  <a:srgbClr val="0E2226"/>
                </a:solidFill>
                <a:latin typeface="Calibri"/>
                <a:ea typeface="Calibri"/>
                <a:cs typeface="Calibri"/>
              </a:rPr>
              <a:t>Boiler, Generator</a:t>
            </a:r>
          </a:p>
        </p:txBody>
      </p:sp>
      <p:sp>
        <p:nvSpPr>
          <p:cNvPr id="12" name="Text 8"/>
          <p:cNvSpPr txBox="1"/>
          <p:nvPr/>
        </p:nvSpPr>
        <p:spPr>
          <a:xfrm>
            <a:off x="7781544" y="1737360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CCTV, GIS Mapping,</a:t>
            </a:r>
          </a:p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Vehicles (Van, Backhoe, Jet/Vac Truck)</a:t>
            </a:r>
            <a:endParaRPr lang="en-US" sz="1300"/>
          </a:p>
        </p:txBody>
      </p:sp>
      <p:sp>
        <p:nvSpPr>
          <p:cNvPr id="13" name="Shape 9"/>
          <p:cNvSpPr/>
          <p:nvPr/>
        </p:nvSpPr>
        <p:spPr>
          <a:xfrm>
            <a:off x="457200" y="3721608"/>
            <a:ext cx="475488" cy="47548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384048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078992" y="3273552"/>
            <a:ext cx="170992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</a:t>
            </a:r>
            <a:endParaRPr lang="en-US" sz="1600"/>
          </a:p>
        </p:txBody>
      </p:sp>
      <p:sp>
        <p:nvSpPr>
          <p:cNvPr id="16" name="Text 11"/>
          <p:cNvSpPr txBox="1"/>
          <p:nvPr/>
        </p:nvSpPr>
        <p:spPr>
          <a:xfrm>
            <a:off x="3191256" y="3273552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/>
                <a:ea typeface="Calibri"/>
                <a:cs typeface="Calibri"/>
              </a:rPr>
              <a:t>Treatment units, Tanks &amp; headworks structures,</a:t>
            </a:r>
          </a:p>
          <a:p>
            <a:pPr algn="ctr">
              <a:lnSpc>
                <a:spcPts val="1700"/>
              </a:lnSpc>
            </a:pPr>
            <a:r>
              <a:rPr lang="en-US" sz="1300">
                <a:solidFill>
                  <a:srgbClr val="0E2226"/>
                </a:solidFill>
                <a:ea typeface="Calibri"/>
                <a:cs typeface="Calibri"/>
              </a:rPr>
              <a:t>Digesters</a:t>
            </a:r>
          </a:p>
        </p:txBody>
      </p:sp>
      <p:sp>
        <p:nvSpPr>
          <p:cNvPr id="17" name="Text 12"/>
          <p:cNvSpPr txBox="1"/>
          <p:nvPr/>
        </p:nvSpPr>
        <p:spPr>
          <a:xfrm>
            <a:off x="7781544" y="3273552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Sewer mains &amp; Manholes</a:t>
            </a:r>
            <a:endParaRPr lang="en-US" sz="1300"/>
          </a:p>
        </p:txBody>
      </p:sp>
      <p:sp>
        <p:nvSpPr>
          <p:cNvPr id="18" name="Shape 13"/>
          <p:cNvSpPr/>
          <p:nvPr/>
        </p:nvSpPr>
        <p:spPr>
          <a:xfrm>
            <a:off x="457200" y="4809744"/>
            <a:ext cx="11274552" cy="1371600"/>
          </a:xfrm>
          <a:prstGeom prst="roundRect">
            <a:avLst>
              <a:gd name="adj" fmla="val 5333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457200" y="5257800"/>
            <a:ext cx="475488" cy="47548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" y="537667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78992" y="4809744"/>
            <a:ext cx="170992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</a:t>
            </a:r>
            <a:endParaRPr lang="en-US" sz="1600"/>
          </a:p>
        </p:txBody>
      </p:sp>
      <p:sp>
        <p:nvSpPr>
          <p:cNvPr id="22" name="Text 16"/>
          <p:cNvSpPr txBox="1"/>
          <p:nvPr/>
        </p:nvSpPr>
        <p:spPr>
          <a:xfrm>
            <a:off x="3191256" y="4809744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NPDES Permit, Nutrient Removal &amp; Pretreatment Regs</a:t>
            </a:r>
            <a:endParaRPr lang="en-US" sz="1300"/>
          </a:p>
        </p:txBody>
      </p:sp>
      <p:sp>
        <p:nvSpPr>
          <p:cNvPr id="23" name="Text 17"/>
          <p:cNvSpPr txBox="1"/>
          <p:nvPr/>
        </p:nvSpPr>
        <p:spPr>
          <a:xfrm>
            <a:off x="7781544" y="4809744"/>
            <a:ext cx="40050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30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Overflow Prevention, Inspection Requirements, Pretreatment Regs</a:t>
            </a:r>
            <a:endParaRPr lang="en-US" sz="1300"/>
          </a:p>
        </p:txBody>
      </p:sp>
      <p:sp>
        <p:nvSpPr>
          <p:cNvPr id="24" name="Text 18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25" name="Text 19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66928" cy="56692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" y="60807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88720" y="42062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Sewer System: Planning Approach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502920" y="1060704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Continuing the work from “Improving the Sewers Is Not a Pipe Dream”</a:t>
            </a:r>
            <a:endParaRPr lang="en-US" sz="1300"/>
          </a:p>
        </p:txBody>
      </p:sp>
      <p:sp>
        <p:nvSpPr>
          <p:cNvPr id="6" name="Shape 3"/>
          <p:cNvSpPr/>
          <p:nvPr/>
        </p:nvSpPr>
        <p:spPr>
          <a:xfrm>
            <a:off x="457200" y="1508760"/>
            <a:ext cx="5440680" cy="4434840"/>
          </a:xfrm>
          <a:prstGeom prst="roundRect">
            <a:avLst>
              <a:gd name="adj" fmla="val 2062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783080"/>
            <a:ext cx="548640" cy="548640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1920240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178308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</a:t>
            </a:r>
            <a:endParaRPr lang="en-US" sz="1900"/>
          </a:p>
        </p:txBody>
      </p:sp>
      <p:sp>
        <p:nvSpPr>
          <p:cNvPr id="10" name="Shape 6"/>
          <p:cNvSpPr/>
          <p:nvPr/>
        </p:nvSpPr>
        <p:spPr>
          <a:xfrm>
            <a:off x="777240" y="2606040"/>
            <a:ext cx="91440" cy="91440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1005840" y="2487168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eliminate Inflow &amp; Infiltration (I/I)</a:t>
            </a:r>
            <a:endParaRPr lang="en-US" sz="1350"/>
          </a:p>
        </p:txBody>
      </p:sp>
      <p:sp>
        <p:nvSpPr>
          <p:cNvPr id="12" name="Shape 8"/>
          <p:cNvSpPr/>
          <p:nvPr/>
        </p:nvSpPr>
        <p:spPr>
          <a:xfrm>
            <a:off x="777240" y="3474720"/>
            <a:ext cx="91440" cy="91440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1005840" y="3355848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the 7-year flow monitoring &amp; correction cycle — meter, televise, repair</a:t>
            </a:r>
            <a:endParaRPr lang="en-US" sz="1350"/>
          </a:p>
        </p:txBody>
      </p:sp>
      <p:sp>
        <p:nvSpPr>
          <p:cNvPr id="14" name="Shape 10"/>
          <p:cNvSpPr/>
          <p:nvPr/>
        </p:nvSpPr>
        <p:spPr>
          <a:xfrm>
            <a:off x="777240" y="4343400"/>
            <a:ext cx="91440" cy="91440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1005840" y="4224528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in pipe &amp; manhole replacement strategy in highest-priority areas</a:t>
            </a:r>
            <a:endParaRPr lang="en-US" sz="1350"/>
          </a:p>
        </p:txBody>
      </p:sp>
      <p:sp>
        <p:nvSpPr>
          <p:cNvPr id="16" name="Shape 12"/>
          <p:cNvSpPr/>
          <p:nvPr/>
        </p:nvSpPr>
        <p:spPr>
          <a:xfrm>
            <a:off x="777240" y="5212080"/>
            <a:ext cx="91440" cy="91440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1005840" y="5093208"/>
            <a:ext cx="4023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GIS mapping for precise problem-area location &amp; ongoing preventative maintenance</a:t>
            </a:r>
            <a:endParaRPr lang="en-US" sz="1350"/>
          </a:p>
        </p:txBody>
      </p:sp>
      <p:sp>
        <p:nvSpPr>
          <p:cNvPr id="18" name="Shape 14"/>
          <p:cNvSpPr/>
          <p:nvPr/>
        </p:nvSpPr>
        <p:spPr>
          <a:xfrm>
            <a:off x="5120640" y="5111496"/>
            <a:ext cx="594360" cy="256032"/>
          </a:xfrm>
          <a:prstGeom prst="roundRect">
            <a:avLst>
              <a:gd name="adj" fmla="val 50000"/>
            </a:avLst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5120640" y="5111496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</a:t>
            </a:r>
            <a:endParaRPr lang="en-US" sz="1000"/>
          </a:p>
        </p:txBody>
      </p:sp>
      <p:sp>
        <p:nvSpPr>
          <p:cNvPr id="20" name="Shape 16"/>
          <p:cNvSpPr/>
          <p:nvPr/>
        </p:nvSpPr>
        <p:spPr>
          <a:xfrm>
            <a:off x="6291072" y="1508760"/>
            <a:ext cx="5440680" cy="4434840"/>
          </a:xfrm>
          <a:prstGeom prst="roundRect">
            <a:avLst>
              <a:gd name="adj" fmla="val 2062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6565392" y="1783080"/>
            <a:ext cx="548640" cy="548640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2552" y="1920240"/>
            <a:ext cx="274320" cy="27432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7251192" y="178308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Equipment</a:t>
            </a:r>
            <a:endParaRPr lang="en-US" sz="1900"/>
          </a:p>
        </p:txBody>
      </p:sp>
      <p:sp>
        <p:nvSpPr>
          <p:cNvPr id="24" name="Shape 19"/>
          <p:cNvSpPr/>
          <p:nvPr/>
        </p:nvSpPr>
        <p:spPr>
          <a:xfrm>
            <a:off x="6565392" y="2651760"/>
            <a:ext cx="48920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0"/>
          <p:cNvSpPr txBox="1"/>
          <p:nvPr/>
        </p:nvSpPr>
        <p:spPr>
          <a:xfrm>
            <a:off x="6793992" y="2798064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Sewer Inspection Camera System</a:t>
            </a:r>
            <a:endParaRPr lang="en-US" sz="1500"/>
          </a:p>
        </p:txBody>
      </p:sp>
      <p:sp>
        <p:nvSpPr>
          <p:cNvPr id="26" name="Text 21"/>
          <p:cNvSpPr txBox="1"/>
          <p:nvPr/>
        </p:nvSpPr>
        <p:spPr>
          <a:xfrm>
            <a:off x="6793992" y="3182112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In-house CCTV inspection of mains and laterals</a:t>
            </a:r>
            <a:endParaRPr lang="en-US" sz="1250"/>
          </a:p>
        </p:txBody>
      </p:sp>
      <p:sp>
        <p:nvSpPr>
          <p:cNvPr id="27" name="Shape 22"/>
          <p:cNvSpPr/>
          <p:nvPr/>
        </p:nvSpPr>
        <p:spPr>
          <a:xfrm>
            <a:off x="6565392" y="3931920"/>
            <a:ext cx="48920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 txBox="1"/>
          <p:nvPr/>
        </p:nvSpPr>
        <p:spPr>
          <a:xfrm>
            <a:off x="6793992" y="4078224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Jet/Vacuum Truck</a:t>
            </a:r>
            <a:endParaRPr lang="en-US" sz="1500"/>
          </a:p>
        </p:txBody>
      </p:sp>
      <p:sp>
        <p:nvSpPr>
          <p:cNvPr id="29" name="Text 24"/>
          <p:cNvSpPr txBox="1"/>
          <p:nvPr/>
        </p:nvSpPr>
        <p:spPr>
          <a:xfrm>
            <a:off x="6793992" y="4462272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cleaning capacity for day-to-day maintenance</a:t>
            </a:r>
            <a:endParaRPr lang="en-US" sz="1250"/>
          </a:p>
        </p:txBody>
      </p:sp>
      <p:sp>
        <p:nvSpPr>
          <p:cNvPr id="30" name="Text 25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31" name="Text 26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66928" cy="56692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" y="60807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88720" y="42062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Treatment Plant: Planning Approach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502920" y="1060704"/>
            <a:ext cx="10515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/>
          </a:p>
        </p:txBody>
      </p:sp>
      <p:sp>
        <p:nvSpPr>
          <p:cNvPr id="8" name="Text 5"/>
          <p:cNvSpPr txBox="1"/>
          <p:nvPr/>
        </p:nvSpPr>
        <p:spPr>
          <a:xfrm>
            <a:off x="685800" y="19659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10" name="Shape 7"/>
          <p:cNvSpPr/>
          <p:nvPr/>
        </p:nvSpPr>
        <p:spPr>
          <a:xfrm>
            <a:off x="502920" y="1559142"/>
            <a:ext cx="5394960" cy="685800"/>
          </a:xfrm>
          <a:prstGeom prst="roundRect">
            <a:avLst>
              <a:gd name="adj" fmla="val 13333"/>
            </a:avLst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565392" y="167335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Begins</a:t>
            </a:r>
            <a:endParaRPr lang="en-US" sz="1400"/>
          </a:p>
        </p:txBody>
      </p:sp>
      <p:sp>
        <p:nvSpPr>
          <p:cNvPr id="12" name="Text 9"/>
          <p:cNvSpPr txBox="1"/>
          <p:nvPr/>
        </p:nvSpPr>
        <p:spPr>
          <a:xfrm>
            <a:off x="722031" y="1706909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Next-Gen</a:t>
            </a:r>
            <a:r>
              <a:rPr lang="en-US" sz="12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Infrastructure &amp; Equipment focus starts in 2028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502920" y="2606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systems expected to need reinvestment — sized, sequenced, and priced as the CIP comes together:</a:t>
            </a:r>
            <a:endParaRPr lang="en-US" sz="1350"/>
          </a:p>
        </p:txBody>
      </p:sp>
      <p:sp>
        <p:nvSpPr>
          <p:cNvPr id="14" name="Shape 11"/>
          <p:cNvSpPr/>
          <p:nvPr/>
        </p:nvSpPr>
        <p:spPr>
          <a:xfrm>
            <a:off x="457200" y="3108960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1536192" y="3273552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208" y="3401568"/>
            <a:ext cx="256032" cy="256032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48640" y="3840480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Clarifiers</a:t>
            </a:r>
            <a:endParaRPr lang="en-US" sz="1150"/>
          </a:p>
        </p:txBody>
      </p:sp>
      <p:sp>
        <p:nvSpPr>
          <p:cNvPr id="18" name="Shape 14"/>
          <p:cNvSpPr/>
          <p:nvPr/>
        </p:nvSpPr>
        <p:spPr>
          <a:xfrm>
            <a:off x="3246120" y="3108960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4325112" y="3273552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3128" y="3401568"/>
            <a:ext cx="256032" cy="256032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3337560" y="3840480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Disinfection</a:t>
            </a:r>
            <a:endParaRPr lang="en-US" sz="1150"/>
          </a:p>
        </p:txBody>
      </p:sp>
      <p:sp>
        <p:nvSpPr>
          <p:cNvPr id="22" name="Shape 17"/>
          <p:cNvSpPr/>
          <p:nvPr/>
        </p:nvSpPr>
        <p:spPr>
          <a:xfrm>
            <a:off x="6035040" y="3108960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7114032" y="3273552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048" y="3401568"/>
            <a:ext cx="256032" cy="25603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126480" y="3840480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– Nutrient</a:t>
            </a:r>
          </a:p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Removal</a:t>
            </a:r>
            <a:endParaRPr lang="en-US" sz="1150"/>
          </a:p>
          <a:p>
            <a:pPr marL="0" indent="0" algn="ctr">
              <a:lnSpc>
                <a:spcPts val="1300"/>
              </a:lnSpc>
              <a:buNone/>
            </a:pPr>
            <a:endParaRPr lang="en-US" sz="1150"/>
          </a:p>
        </p:txBody>
      </p:sp>
      <p:sp>
        <p:nvSpPr>
          <p:cNvPr id="26" name="Shape 20"/>
          <p:cNvSpPr/>
          <p:nvPr/>
        </p:nvSpPr>
        <p:spPr>
          <a:xfrm>
            <a:off x="8823960" y="3108960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1"/>
          <p:cNvSpPr/>
          <p:nvPr/>
        </p:nvSpPr>
        <p:spPr>
          <a:xfrm>
            <a:off x="9902952" y="3273552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0968" y="3401568"/>
            <a:ext cx="256032" cy="256032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8915400" y="3840480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Solids Handling —</a:t>
            </a:r>
            <a:endParaRPr lang="en-US" sz="1150"/>
          </a:p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Biogas to PECO</a:t>
            </a:r>
            <a:endParaRPr lang="en-US" sz="1150"/>
          </a:p>
        </p:txBody>
      </p:sp>
      <p:sp>
        <p:nvSpPr>
          <p:cNvPr id="30" name="Shape 23"/>
          <p:cNvSpPr/>
          <p:nvPr/>
        </p:nvSpPr>
        <p:spPr>
          <a:xfrm>
            <a:off x="457200" y="4645152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1536192" y="4809744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4208" y="4937760"/>
            <a:ext cx="256032" cy="256032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548640" y="5376672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SCADA</a:t>
            </a:r>
            <a:endParaRPr lang="en-US" sz="1150"/>
          </a:p>
        </p:txBody>
      </p:sp>
      <p:sp>
        <p:nvSpPr>
          <p:cNvPr id="34" name="Shape 26"/>
          <p:cNvSpPr/>
          <p:nvPr/>
        </p:nvSpPr>
        <p:spPr>
          <a:xfrm>
            <a:off x="3246120" y="4645152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4325112" y="4809744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3128" y="4937760"/>
            <a:ext cx="256032" cy="256032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3337560" y="5376672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</a:t>
            </a:r>
            <a:endParaRPr lang="en-US" sz="1150"/>
          </a:p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</a:t>
            </a:r>
            <a:endParaRPr lang="en-US" sz="1150"/>
          </a:p>
        </p:txBody>
      </p:sp>
      <p:sp>
        <p:nvSpPr>
          <p:cNvPr id="38" name="Shape 29"/>
          <p:cNvSpPr/>
          <p:nvPr/>
        </p:nvSpPr>
        <p:spPr>
          <a:xfrm>
            <a:off x="6035040" y="4645152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7114032" y="4809744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2048" y="4937760"/>
            <a:ext cx="256032" cy="256032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6126480" y="5376672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Grit Removal</a:t>
            </a:r>
            <a:endParaRPr lang="en-US" sz="1150"/>
          </a:p>
        </p:txBody>
      </p:sp>
      <p:sp>
        <p:nvSpPr>
          <p:cNvPr id="42" name="Shape 32"/>
          <p:cNvSpPr/>
          <p:nvPr/>
        </p:nvSpPr>
        <p:spPr>
          <a:xfrm>
            <a:off x="8823960" y="4645152"/>
            <a:ext cx="2670048" cy="1371600"/>
          </a:xfrm>
          <a:prstGeom prst="roundRect">
            <a:avLst>
              <a:gd name="adj" fmla="val 5333"/>
            </a:avLst>
          </a:prstGeom>
          <a:solidFill>
            <a:srgbClr val="F1FC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33"/>
          <p:cNvSpPr/>
          <p:nvPr/>
        </p:nvSpPr>
        <p:spPr>
          <a:xfrm>
            <a:off x="9902952" y="4809744"/>
            <a:ext cx="512064" cy="512064"/>
          </a:xfrm>
          <a:prstGeom prst="ellipse">
            <a:avLst/>
          </a:prstGeom>
          <a:solidFill>
            <a:srgbClr val="0BAD6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0968" y="4937760"/>
            <a:ext cx="256032" cy="256032"/>
          </a:xfrm>
          <a:prstGeom prst="rect">
            <a:avLst/>
          </a:prstGeom>
        </p:spPr>
      </p:pic>
      <p:sp>
        <p:nvSpPr>
          <p:cNvPr id="45" name="Text 34"/>
          <p:cNvSpPr txBox="1"/>
          <p:nvPr/>
        </p:nvSpPr>
        <p:spPr>
          <a:xfrm>
            <a:off x="8915400" y="5376672"/>
            <a:ext cx="2487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Odor Control</a:t>
            </a:r>
            <a:endParaRPr lang="en-US" sz="1150"/>
          </a:p>
        </p:txBody>
      </p:sp>
      <p:sp>
        <p:nvSpPr>
          <p:cNvPr id="46" name="Text 35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47" name="Text 36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566928" cy="566928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" y="60807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188720" y="420624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0E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Regulatory Component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457200" y="10972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Regulations evolve — and changes here can affect both the plant and the sewer system.</a:t>
            </a:r>
            <a:endParaRPr lang="en-US" sz="1450"/>
          </a:p>
        </p:txBody>
      </p:sp>
      <p:sp>
        <p:nvSpPr>
          <p:cNvPr id="6" name="Shape 3"/>
          <p:cNvSpPr/>
          <p:nvPr/>
        </p:nvSpPr>
        <p:spPr>
          <a:xfrm>
            <a:off x="457200" y="1627632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85800" y="1787652"/>
            <a:ext cx="457200" cy="457200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" y="1906524"/>
            <a:ext cx="228600" cy="228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170078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NPDES Permit Renewal</a:t>
            </a:r>
            <a:endParaRPr lang="en-US" sz="1450"/>
          </a:p>
        </p:txBody>
      </p:sp>
      <p:sp>
        <p:nvSpPr>
          <p:cNvPr id="10" name="Text 6"/>
          <p:cNvSpPr txBox="1"/>
          <p:nvPr/>
        </p:nvSpPr>
        <p:spPr>
          <a:xfrm>
            <a:off x="1371600" y="2020824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permit expires in 2029 — renewal planning begins well before then</a:t>
            </a:r>
            <a:endParaRPr lang="en-US" sz="1250"/>
          </a:p>
        </p:txBody>
      </p:sp>
      <p:sp>
        <p:nvSpPr>
          <p:cNvPr id="11" name="Shape 7"/>
          <p:cNvSpPr/>
          <p:nvPr/>
        </p:nvSpPr>
        <p:spPr>
          <a:xfrm>
            <a:off x="685800" y="2656332"/>
            <a:ext cx="457200" cy="457200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" y="2775204"/>
            <a:ext cx="228600" cy="2286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256946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 Removal</a:t>
            </a:r>
            <a:endParaRPr lang="en-US" sz="1450"/>
          </a:p>
        </p:txBody>
      </p:sp>
      <p:sp>
        <p:nvSpPr>
          <p:cNvPr id="14" name="Text 9"/>
          <p:cNvSpPr txBox="1"/>
          <p:nvPr/>
        </p:nvSpPr>
        <p:spPr>
          <a:xfrm>
            <a:off x="1371600" y="2889504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new Nitrogen &amp; Phosphorus limits</a:t>
            </a:r>
            <a:endParaRPr lang="en-US" sz="1250"/>
          </a:p>
        </p:txBody>
      </p:sp>
      <p:sp>
        <p:nvSpPr>
          <p:cNvPr id="15" name="Shape 10"/>
          <p:cNvSpPr/>
          <p:nvPr/>
        </p:nvSpPr>
        <p:spPr>
          <a:xfrm>
            <a:off x="457200" y="3364992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E1F8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685800" y="3525012"/>
            <a:ext cx="457200" cy="457200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72" y="3643884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371600" y="343814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PCB &amp; PFAS</a:t>
            </a:r>
            <a:endParaRPr lang="en-US" sz="1450"/>
          </a:p>
        </p:txBody>
      </p:sp>
      <p:sp>
        <p:nvSpPr>
          <p:cNvPr id="19" name="Text 13"/>
          <p:cNvSpPr txBox="1"/>
          <p:nvPr/>
        </p:nvSpPr>
        <p:spPr>
          <a:xfrm>
            <a:off x="1371600" y="3758184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new capture / treatment requirements</a:t>
            </a:r>
            <a:endParaRPr lang="en-US" sz="1250"/>
          </a:p>
        </p:txBody>
      </p:sp>
      <p:sp>
        <p:nvSpPr>
          <p:cNvPr id="20" name="Shape 14"/>
          <p:cNvSpPr/>
          <p:nvPr/>
        </p:nvSpPr>
        <p:spPr>
          <a:xfrm>
            <a:off x="685800" y="4393692"/>
            <a:ext cx="457200" cy="457200"/>
          </a:xfrm>
          <a:prstGeom prst="ellipse">
            <a:avLst/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72" y="4512564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71600" y="430682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50" b="1">
                <a:solidFill>
                  <a:srgbClr val="0E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Biosolids Disposal</a:t>
            </a:r>
            <a:endParaRPr lang="en-US" sz="1450"/>
          </a:p>
        </p:txBody>
      </p:sp>
      <p:sp>
        <p:nvSpPr>
          <p:cNvPr id="23" name="Text 16"/>
          <p:cNvSpPr txBox="1"/>
          <p:nvPr/>
        </p:nvSpPr>
        <p:spPr>
          <a:xfrm>
            <a:off x="1371600" y="4626864"/>
            <a:ext cx="9784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Evolving regulations could raise landfill disposal costs</a:t>
            </a:r>
            <a:endParaRPr lang="en-US" sz="1250"/>
          </a:p>
        </p:txBody>
      </p:sp>
      <p:sp>
        <p:nvSpPr>
          <p:cNvPr id="24" name="Shape 17"/>
          <p:cNvSpPr/>
          <p:nvPr/>
        </p:nvSpPr>
        <p:spPr>
          <a:xfrm>
            <a:off x="457200" y="5212080"/>
            <a:ext cx="11274552" cy="621792"/>
          </a:xfrm>
          <a:prstGeom prst="roundRect">
            <a:avLst>
              <a:gd name="adj" fmla="val 14706"/>
            </a:avLst>
          </a:prstGeom>
          <a:solidFill>
            <a:srgbClr val="00A9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8"/>
          <p:cNvSpPr txBox="1"/>
          <p:nvPr/>
        </p:nvSpPr>
        <p:spPr>
          <a:xfrm>
            <a:off x="777240" y="5212080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one of these could shift CIP scope, sequencing, or cost — before the plan is even finished. That's why Regulatory gets its own pillar, not a footnote.</a:t>
            </a:r>
            <a:endParaRPr lang="en-US" sz="1300"/>
          </a:p>
        </p:txBody>
      </p:sp>
      <p:sp>
        <p:nvSpPr>
          <p:cNvPr id="26" name="Text 19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27" name="Text 20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5169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3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566928" cy="566928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653796"/>
            <a:ext cx="265176" cy="26517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28016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We'll Fund It</a:t>
            </a:r>
            <a:endParaRPr lang="en-US" sz="3000"/>
          </a:p>
        </p:txBody>
      </p:sp>
      <p:sp>
        <p:nvSpPr>
          <p:cNvPr id="5" name="Text 2"/>
          <p:cNvSpPr txBox="1"/>
          <p:nvPr/>
        </p:nvSpPr>
        <p:spPr>
          <a:xfrm>
            <a:off x="1280160" y="107899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CIP will draw on a mix of sources — not on rates alone.</a:t>
            </a:r>
            <a:endParaRPr lang="en-US" sz="1400"/>
          </a:p>
        </p:txBody>
      </p:sp>
      <p:sp>
        <p:nvSpPr>
          <p:cNvPr id="6" name="Shape 3"/>
          <p:cNvSpPr/>
          <p:nvPr/>
        </p:nvSpPr>
        <p:spPr>
          <a:xfrm>
            <a:off x="457200" y="1691640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13232" y="1947672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2084832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1691640"/>
            <a:ext cx="24414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Grants</a:t>
            </a:r>
            <a:endParaRPr lang="en-US" sz="1550"/>
          </a:p>
        </p:txBody>
      </p:sp>
      <p:sp>
        <p:nvSpPr>
          <p:cNvPr id="10" name="Shape 6"/>
          <p:cNvSpPr/>
          <p:nvPr/>
        </p:nvSpPr>
        <p:spPr>
          <a:xfrm>
            <a:off x="4261104" y="1691640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4517136" y="1947672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2084832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221224" y="1691640"/>
            <a:ext cx="24414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West Norriton IMA</a:t>
            </a:r>
            <a:endParaRPr lang="en-US" sz="1550"/>
          </a:p>
        </p:txBody>
      </p:sp>
      <p:sp>
        <p:nvSpPr>
          <p:cNvPr id="14" name="Shape 9"/>
          <p:cNvSpPr/>
          <p:nvPr/>
        </p:nvSpPr>
        <p:spPr>
          <a:xfrm>
            <a:off x="8065008" y="1691640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8321040" y="1947672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2084832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025128" y="1691640"/>
            <a:ext cx="24414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Public/Private</a:t>
            </a:r>
            <a:endParaRPr lang="en-US" sz="1550"/>
          </a:p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Partnership</a:t>
            </a:r>
            <a:endParaRPr lang="en-US" sz="1550"/>
          </a:p>
        </p:txBody>
      </p:sp>
      <p:sp>
        <p:nvSpPr>
          <p:cNvPr id="18" name="Shape 12"/>
          <p:cNvSpPr/>
          <p:nvPr/>
        </p:nvSpPr>
        <p:spPr>
          <a:xfrm>
            <a:off x="457200" y="3310128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3"/>
          <p:cNvSpPr/>
          <p:nvPr/>
        </p:nvSpPr>
        <p:spPr>
          <a:xfrm>
            <a:off x="713232" y="3566160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" y="3703320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17320" y="3310128"/>
            <a:ext cx="24414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Borrowing</a:t>
            </a:r>
            <a:endParaRPr lang="en-US" sz="1550"/>
          </a:p>
        </p:txBody>
      </p:sp>
      <p:sp>
        <p:nvSpPr>
          <p:cNvPr id="26" name="Shape 18"/>
          <p:cNvSpPr/>
          <p:nvPr/>
        </p:nvSpPr>
        <p:spPr>
          <a:xfrm>
            <a:off x="8105035" y="3284939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9"/>
          <p:cNvSpPr/>
          <p:nvPr/>
        </p:nvSpPr>
        <p:spPr>
          <a:xfrm>
            <a:off x="8365725" y="3514745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9625" y="3651905"/>
            <a:ext cx="274320" cy="27432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9018727" y="3294083"/>
            <a:ext cx="24414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 Rate</a:t>
            </a:r>
            <a:endParaRPr lang="en-US" sz="1550"/>
          </a:p>
          <a:p>
            <a:pPr marL="0" indent="0">
              <a:lnSpc>
                <a:spcPts val="1800"/>
              </a:lnSpc>
              <a:buNone/>
            </a:pPr>
            <a:r>
              <a:rPr lang="en-US" sz="155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Increases</a:t>
            </a:r>
            <a:endParaRPr lang="en-US" sz="1550"/>
          </a:p>
        </p:txBody>
      </p:sp>
      <p:sp>
        <p:nvSpPr>
          <p:cNvPr id="30" name="Shape 21"/>
          <p:cNvSpPr/>
          <p:nvPr/>
        </p:nvSpPr>
        <p:spPr>
          <a:xfrm>
            <a:off x="457200" y="4974336"/>
            <a:ext cx="11274552" cy="685800"/>
          </a:xfrm>
          <a:prstGeom prst="roundRect">
            <a:avLst>
              <a:gd name="adj" fmla="val 13333"/>
            </a:avLst>
          </a:prstGeom>
          <a:solidFill>
            <a:srgbClr val="0E82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2"/>
          <p:cNvSpPr txBox="1"/>
          <p:nvPr/>
        </p:nvSpPr>
        <p:spPr>
          <a:xfrm>
            <a:off x="777240" y="4974336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i="1">
                <a:solidFill>
                  <a:srgbClr val="F59B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step: attach real cost estimates to every project — escalated for inflation at roughly 3–5% per year — as the CIP comes together.</a:t>
            </a:r>
            <a:endParaRPr lang="en-US" sz="1350"/>
          </a:p>
        </p:txBody>
      </p:sp>
      <p:sp>
        <p:nvSpPr>
          <p:cNvPr id="32" name="Text 23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NORRISTOWN MUNICIPAL WASTE AUTHORITY</a:t>
            </a:r>
            <a:endParaRPr lang="en-US" sz="900"/>
          </a:p>
        </p:txBody>
      </p:sp>
      <p:sp>
        <p:nvSpPr>
          <p:cNvPr id="33" name="Text 24"/>
          <p:cNvSpPr txBox="1"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93DE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D43DC9E4-E3A8-83BC-EFC7-31E371640DCD}"/>
              </a:ext>
            </a:extLst>
          </p:cNvPr>
          <p:cNvSpPr/>
          <p:nvPr/>
        </p:nvSpPr>
        <p:spPr>
          <a:xfrm>
            <a:off x="4249890" y="3310992"/>
            <a:ext cx="3584448" cy="1417320"/>
          </a:xfrm>
          <a:prstGeom prst="roundRect">
            <a:avLst>
              <a:gd name="adj" fmla="val 6452"/>
            </a:avLst>
          </a:prstGeom>
          <a:solidFill>
            <a:srgbClr val="0E82A0"/>
          </a:solidFill>
          <a:ln/>
        </p:spPr>
        <p:txBody>
          <a:bodyPr/>
          <a:lstStyle/>
          <a:p>
            <a:pPr>
              <a:lnSpc>
                <a:spcPts val="1800"/>
              </a:lnSpc>
            </a:pPr>
            <a:endParaRPr lang="en-US"/>
          </a:p>
          <a:p>
            <a:pPr>
              <a:lnSpc>
                <a:spcPts val="1800"/>
              </a:lnSpc>
            </a:pPr>
            <a:endParaRPr lang="en-US"/>
          </a:p>
          <a:p>
            <a:pPr>
              <a:lnSpc>
                <a:spcPts val="1800"/>
              </a:lnSpc>
            </a:pPr>
            <a:r>
              <a:rPr lang="en-US"/>
              <a:t>                </a:t>
            </a:r>
            <a:r>
              <a:rPr lang="en-US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Tapping Fees</a:t>
            </a:r>
            <a:endParaRPr lang="en-US"/>
          </a:p>
          <a:p>
            <a:pPr>
              <a:lnSpc>
                <a:spcPts val="1800"/>
              </a:lnSpc>
            </a:pPr>
            <a:endParaRPr lang="en-US"/>
          </a:p>
          <a:p>
            <a:pPr>
              <a:lnSpc>
                <a:spcPts val="1800"/>
              </a:lnSpc>
            </a:pPr>
            <a:endParaRPr lang="en-US"/>
          </a:p>
        </p:txBody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44D92900-8907-25B8-B22E-18CFFB2C282F}"/>
              </a:ext>
            </a:extLst>
          </p:cNvPr>
          <p:cNvSpPr/>
          <p:nvPr/>
        </p:nvSpPr>
        <p:spPr>
          <a:xfrm>
            <a:off x="4503007" y="3566246"/>
            <a:ext cx="548640" cy="548640"/>
          </a:xfrm>
          <a:prstGeom prst="ellipse">
            <a:avLst/>
          </a:prstGeom>
          <a:solidFill>
            <a:srgbClr val="F59B0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5" descr="preencoded.png">
            <a:extLst>
              <a:ext uri="{FF2B5EF4-FFF2-40B4-BE49-F238E27FC236}">
                <a16:creationId xmlns:a16="http://schemas.microsoft.com/office/drawing/2014/main" id="{A643454A-79D6-8817-D037-4D22FCF91E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3926" y="3703320"/>
            <a:ext cx="274320" cy="2743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1030</Words>
  <Application>Microsoft Office PowerPoint</Application>
  <PresentationFormat>Widescreen</PresentationFormat>
  <Paragraphs>163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Our Financial Future</dc:title>
  <dc:subject>PptxGenJS Presentation</dc:subject>
  <dc:creator>Norristown Municipal Authority</dc:creator>
  <cp:lastModifiedBy>Kelly Cehula</cp:lastModifiedBy>
  <cp:revision>1</cp:revision>
  <dcterms:created xsi:type="dcterms:W3CDTF">2026-09-13T23:41:54Z</dcterms:created>
  <dcterms:modified xsi:type="dcterms:W3CDTF">2026-09-16T12:15:01Z</dcterms:modified>
</cp:coreProperties>
</file>