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4" r:id="rId10"/>
    <p:sldId id="265" r:id="rId11"/>
    <p:sldId id="266" r:id="rId12"/>
    <p:sldId id="263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58B28E-1F54-4FC9-89B0-A5B39FD690F0}" v="19" dt="2026-05-20T11:32:34.293"/>
    <p1510:client id="{FCFC44EB-3A92-C8BC-DE6D-3BD61D6CA6A2}" v="43" dt="2026-05-19T22:47:35.7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F8782-A312-422E-8B60-20C61FE53121}" type="datetimeFigureOut"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2DCA5-19E5-4046-B5FA-80FCF3755D5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46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THIS PRESENTATION IS TO GIVE SOME INSIGHT AS TO HOW WE VIEW, PLAN, IMPROVE, AND MAINTAIN 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our Priority based projects over the next 2-3 years are based specifically on eliminating/minimizing this problem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Inflow = our maintenance, we are constantly looking for cracked or broken manhole covers and ( we have inflow rain guards installed on more than 50% of our manholes to reduce wet weather surges)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Breakdown of A,B,C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DCA5-19E5-4046-B5FA-80FCF3755D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70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Find math breakdown for what an operator costs and each callout costs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$110 + $85 = $185 per blockage (replacement costs=fuel, water,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equipment+parts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working hours no blockage costs $8 how many rain guards are installed 90% of manholes? ($2,000+$20,000 -2 basement cleanouts) hiring additional person = $85,000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DCA5-19E5-4046-B5FA-80FCF3755D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5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6400800" y="548640"/>
            <a:ext cx="2286000" cy="2286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2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NORRISTOWN MUNICIPAL AUTHORITY</a:t>
            </a:r>
            <a:endParaRPr lang="en-US" sz="1300"/>
          </a:p>
        </p:txBody>
      </p:sp>
      <p:sp>
        <p:nvSpPr>
          <p:cNvPr id="5" name="Text 2"/>
          <p:cNvSpPr/>
          <p:nvPr/>
        </p:nvSpPr>
        <p:spPr>
          <a:xfrm>
            <a:off x="457200" y="1005840"/>
            <a:ext cx="68580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IMPROVING THE SEWERS</a:t>
            </a:r>
            <a:endParaRPr lang="en-US" sz="3400"/>
          </a:p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NORRISTOWN IS NOT</a:t>
            </a:r>
            <a:endParaRPr lang="en-US" sz="3400"/>
          </a:p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PIPE DREAM</a:t>
            </a:r>
            <a:endParaRPr lang="en-US" sz="3400"/>
          </a:p>
        </p:txBody>
      </p:sp>
      <p:sp>
        <p:nvSpPr>
          <p:cNvPr id="6" name="Shape 3"/>
          <p:cNvSpPr/>
          <p:nvPr/>
        </p:nvSpPr>
        <p:spPr>
          <a:xfrm>
            <a:off x="457200" y="3520440"/>
            <a:ext cx="3200400" cy="54864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365760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Meeting — May 20th</a:t>
            </a:r>
            <a:endParaRPr lang="en-US"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6EC71D-77F4-4F5E-A42D-F15B038DC6A1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A4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F77CF7-3F48-46D1-97D8-87BCA313CD7A}"/>
              </a:ext>
            </a:extLst>
          </p:cNvPr>
          <p:cNvSpPr txBox="1"/>
          <p:nvPr/>
        </p:nvSpPr>
        <p:spPr>
          <a:xfrm>
            <a:off x="381000" y="152400"/>
            <a:ext cx="8382000" cy="609600"/>
          </a:xfrm>
          <a:prstGeom prst="rect">
            <a:avLst/>
          </a:prstGeom>
          <a:solidFill>
            <a:srgbClr val="0F2A44"/>
          </a:solidFill>
          <a:ln>
            <a:noFill/>
          </a:ln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2600" b="1">
                <a:solidFill>
                  <a:srgbClr val="FFFFFF"/>
                </a:solidFill>
                <a:latin typeface="Georgia"/>
              </a:rPr>
              <a:t>PA 1 Call Utility Marking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96F6FA-909A-4595-ABA9-58BF6A674064}"/>
              </a:ext>
            </a:extLst>
          </p:cNvPr>
          <p:cNvSpPr txBox="1"/>
          <p:nvPr/>
        </p:nvSpPr>
        <p:spPr>
          <a:xfrm>
            <a:off x="508000" y="4445000"/>
            <a:ext cx="8128000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Standardized color codes (left) guide field crews when marking buried utilities. Green identifies sewer and drain lines (right) prior to any excavation work.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E4D-72B7-61D4-C63B-45BB9EC21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156" y="1143000"/>
            <a:ext cx="1906626" cy="317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3F5B3E-466B-7979-C12B-AEB14B5CA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07259" y="1143000"/>
            <a:ext cx="238125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62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B3685C-0F32-402E-8E45-A99FD67DF2C0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A4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E1132B-6F9A-488A-A469-B38BD6DD3A70}"/>
              </a:ext>
            </a:extLst>
          </p:cNvPr>
          <p:cNvSpPr txBox="1"/>
          <p:nvPr/>
        </p:nvSpPr>
        <p:spPr>
          <a:xfrm>
            <a:off x="381000" y="152400"/>
            <a:ext cx="8382000" cy="609600"/>
          </a:xfrm>
          <a:prstGeom prst="rect">
            <a:avLst/>
          </a:prstGeom>
          <a:solidFill>
            <a:srgbClr val="0F2A44"/>
          </a:solidFill>
          <a:ln>
            <a:noFill/>
          </a:ln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2600" b="1">
                <a:solidFill>
                  <a:srgbClr val="FFFFFF"/>
                </a:solidFill>
                <a:latin typeface="Georgia"/>
              </a:rPr>
              <a:t>Blockage Response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00E15-25D5-4807-852B-2D7CA52912CA}"/>
              </a:ext>
            </a:extLst>
          </p:cNvPr>
          <p:cNvSpPr txBox="1"/>
          <p:nvPr/>
        </p:nvSpPr>
        <p:spPr>
          <a:xfrm>
            <a:off x="508000" y="4445000"/>
            <a:ext cx="8128000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 dirty="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Crews respond on-site to clear active blockages — manually breaking up grease, debris, and obstructions to restore flow.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DFC15-900C-54B2-6506-86F8C6216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5" y="1143000"/>
            <a:ext cx="238125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81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5943600" y="457200"/>
            <a:ext cx="2926080" cy="29260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548640"/>
            <a:ext cx="64008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IMPROVING THE SEWERS</a:t>
            </a:r>
            <a:endParaRPr lang="en-US" sz="3400"/>
          </a:p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NORRISTOWN IS NOT</a:t>
            </a:r>
            <a:endParaRPr lang="en-US" sz="3400"/>
          </a:p>
          <a:p>
            <a:pPr marL="0" indent="0" algn="l">
              <a:buNone/>
            </a:pPr>
            <a:r>
              <a:rPr lang="en-US" sz="34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PIPE DREAM</a:t>
            </a:r>
            <a:endParaRPr lang="en-US" sz="3400"/>
          </a:p>
        </p:txBody>
      </p:sp>
      <p:sp>
        <p:nvSpPr>
          <p:cNvPr id="5" name="Shape 2"/>
          <p:cNvSpPr/>
          <p:nvPr/>
        </p:nvSpPr>
        <p:spPr>
          <a:xfrm>
            <a:off x="457200" y="3063240"/>
            <a:ext cx="3657600" cy="54864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57200" y="324612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Development  •  Reducing I/I  •  Maintaining the System</a:t>
            </a:r>
            <a:endParaRPr lang="en-US" sz="1500"/>
          </a:p>
          <a:p>
            <a:pPr marL="0" indent="0">
              <a:buNone/>
            </a:pPr>
            <a:r>
              <a:rPr lang="en-US" sz="15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500"/>
          </a:p>
        </p:txBody>
      </p:sp>
      <p:sp>
        <p:nvSpPr>
          <p:cNvPr id="7" name="Text 4"/>
          <p:cNvSpPr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Norristown Municipal Authority  |  May 20th Authority Meeting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AREAS OF FOCUS</a:t>
            </a:r>
            <a:endParaRPr lang="en-US" sz="2800"/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2743200" cy="329184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137160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21488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</a:t>
            </a:r>
            <a:endParaRPr lang="en-US" sz="1800"/>
          </a:p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Development</a:t>
            </a:r>
            <a:endParaRPr lang="en-US" sz="1800"/>
          </a:p>
        </p:txBody>
      </p:sp>
      <p:sp>
        <p:nvSpPr>
          <p:cNvPr id="7" name="Text 4"/>
          <p:cNvSpPr/>
          <p:nvPr/>
        </p:nvSpPr>
        <p:spPr>
          <a:xfrm>
            <a:off x="320040" y="3017520"/>
            <a:ext cx="2743200" cy="12801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 algn="ctr">
              <a:buNone/>
            </a:pPr>
            <a:r>
              <a:rPr lang="en-US" sz="12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Kennedy Kenrick, State Hospital &amp; small developments</a:t>
            </a:r>
            <a:endParaRPr lang="en-US" sz="1200"/>
          </a:p>
        </p:txBody>
      </p:sp>
      <p:sp>
        <p:nvSpPr>
          <p:cNvPr id="8" name="Shape 5"/>
          <p:cNvSpPr/>
          <p:nvPr/>
        </p:nvSpPr>
        <p:spPr>
          <a:xfrm>
            <a:off x="3246120" y="1188720"/>
            <a:ext cx="2743200" cy="329184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1371600"/>
            <a:ext cx="731520" cy="7315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46120" y="21488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Reducing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Inflow/Infiltration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3246120" y="3017520"/>
            <a:ext cx="2743200" cy="12801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 algn="ctr">
              <a:buNone/>
            </a:pPr>
            <a:r>
              <a:rPr lang="en-US" sz="12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7-year cycle: metering, televising &amp; targeted correction</a:t>
            </a:r>
            <a:endParaRPr lang="en-US" sz="1200"/>
          </a:p>
        </p:txBody>
      </p:sp>
      <p:sp>
        <p:nvSpPr>
          <p:cNvPr id="12" name="Shape 8"/>
          <p:cNvSpPr/>
          <p:nvPr/>
        </p:nvSpPr>
        <p:spPr>
          <a:xfrm>
            <a:off x="6172200" y="1188720"/>
            <a:ext cx="2743200" cy="329184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040" y="1371600"/>
            <a:ext cx="731520" cy="7315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172200" y="21488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Maintaining</a:t>
            </a:r>
            <a:endParaRPr lang="en-US" sz="1800"/>
          </a:p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Sewers</a:t>
            </a:r>
            <a:endParaRPr lang="en-US" sz="1800"/>
          </a:p>
        </p:txBody>
      </p:sp>
      <p:sp>
        <p:nvSpPr>
          <p:cNvPr id="15" name="Text 10"/>
          <p:cNvSpPr/>
          <p:nvPr/>
        </p:nvSpPr>
        <p:spPr>
          <a:xfrm>
            <a:off x="6172200" y="3017520"/>
            <a:ext cx="2743200" cy="128016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 algn="ctr">
              <a:buNone/>
            </a:pPr>
            <a:r>
              <a:rPr lang="en-US" sz="120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cleaning, PA 1 Call marking &amp; blockage response</a:t>
            </a:r>
            <a:endParaRPr lang="en-US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 DEVELOPMENT</a:t>
            </a:r>
            <a:endParaRPr lang="en-US" sz="2600"/>
          </a:p>
        </p:txBody>
      </p:sp>
      <p:sp>
        <p:nvSpPr>
          <p:cNvPr id="5" name="Shape 2"/>
          <p:cNvSpPr/>
          <p:nvPr/>
        </p:nvSpPr>
        <p:spPr>
          <a:xfrm>
            <a:off x="274320" y="1051560"/>
            <a:ext cx="2743200" cy="4572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7432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Kennedy Kenrick Site</a:t>
            </a:r>
            <a:endParaRPr lang="en-US" sz="1300"/>
          </a:p>
        </p:txBody>
      </p:sp>
      <p:sp>
        <p:nvSpPr>
          <p:cNvPr id="7" name="Shape 4"/>
          <p:cNvSpPr/>
          <p:nvPr/>
        </p:nvSpPr>
        <p:spPr>
          <a:xfrm>
            <a:off x="274320" y="1508760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74320" y="1600200"/>
            <a:ext cx="2651760" cy="29260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redevelopment project in Norristown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Sewer capacity analysis and infrastructure upgrades completed (2023)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connections designed to support planned residential/commercial use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200400" y="1051560"/>
            <a:ext cx="2743200" cy="4572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20040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 Hospital Site</a:t>
            </a:r>
            <a:endParaRPr lang="en-US" sz="1300"/>
          </a:p>
        </p:txBody>
      </p:sp>
      <p:sp>
        <p:nvSpPr>
          <p:cNvPr id="11" name="Shape 8"/>
          <p:cNvSpPr/>
          <p:nvPr/>
        </p:nvSpPr>
        <p:spPr>
          <a:xfrm>
            <a:off x="3200400" y="1494906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200400" y="1600200"/>
            <a:ext cx="2651760" cy="29260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 campus redevelopment requiring new sewer planning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coordinated capacity and routing assessments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readied to serve future mixed-use development (Washington St. Interceptor)</a:t>
            </a: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WN Township Forensic Hospital: 125,000 gpd max. Estimated completion 2033 (sewer planning module- signoff)</a:t>
            </a: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Norristown Site development: TBD</a:t>
            </a:r>
          </a:p>
        </p:txBody>
      </p:sp>
      <p:sp>
        <p:nvSpPr>
          <p:cNvPr id="13" name="Shape 10"/>
          <p:cNvSpPr/>
          <p:nvPr/>
        </p:nvSpPr>
        <p:spPr>
          <a:xfrm>
            <a:off x="6126480" y="1051560"/>
            <a:ext cx="2743200" cy="4572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12648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Small Developments</a:t>
            </a:r>
            <a:endParaRPr lang="en-US" sz="1300"/>
          </a:p>
        </p:txBody>
      </p:sp>
      <p:sp>
        <p:nvSpPr>
          <p:cNvPr id="15" name="Shape 12"/>
          <p:cNvSpPr/>
          <p:nvPr/>
        </p:nvSpPr>
        <p:spPr>
          <a:xfrm>
            <a:off x="6126480" y="1508760"/>
            <a:ext cx="27432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126480" y="1600200"/>
            <a:ext cx="2651760" cy="29260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Routine permit reviews for residential infill and commercial projects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all new connections meet Authority standards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collaboration with municipal planning department</a:t>
            </a: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any sewers that need repair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274320" y="4754880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/>
              <a:t>Chapter 94: 5-year projected flow increase 150,000gpd + 125,000gpd (WN Forensic Hospital) = 275,000gpd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INFLOW / INFILTRATION?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4114800" cy="5029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65760" y="109728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INFLOW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65760" y="1600200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57200" y="1691640"/>
            <a:ext cx="3931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Stormwater that enters the sanitary sewer directly through improper connections — such as roof drains, sump pumps, or cross-connected storm drains — typically during and after rain events.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937760" y="1097280"/>
            <a:ext cx="4114800" cy="50292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937760" y="109728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INFILTRATION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937760" y="1600200"/>
            <a:ext cx="41148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Groundwater that seeps into the sewer system through cracks, faulty pipe joints, or deteriorated manholes. Occurs year-round but peaks during wet seasons when the water table is high.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029200" y="1691640"/>
            <a:ext cx="3931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365760" y="3657600"/>
            <a:ext cx="8412480" cy="411480"/>
          </a:xfrm>
          <a:prstGeom prst="rect">
            <a:avLst/>
          </a:prstGeom>
          <a:solidFill>
            <a:srgbClr val="D6E4F7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65760" y="365760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MATTERS</a:t>
            </a:r>
            <a:endParaRPr lang="en-US" sz="1300"/>
          </a:p>
        </p:txBody>
      </p:sp>
      <p:sp>
        <p:nvSpPr>
          <p:cNvPr id="15" name="Text 12"/>
          <p:cNvSpPr/>
          <p:nvPr/>
        </p:nvSpPr>
        <p:spPr>
          <a:xfrm>
            <a:off x="365760" y="411480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Excess I/I increases treatment costs, can cause sanitary sewer overflows (SSOs), and reduces available system capacity for new development.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I/I REDUCTION — 7-YEAR CYCLE PROGRAM</a:t>
            </a:r>
            <a:endParaRPr lang="en-US" sz="2200"/>
          </a:p>
        </p:txBody>
      </p:sp>
      <p:sp>
        <p:nvSpPr>
          <p:cNvPr id="5" name="Shape 2"/>
          <p:cNvSpPr/>
          <p:nvPr/>
        </p:nvSpPr>
        <p:spPr>
          <a:xfrm>
            <a:off x="960120" y="1005840"/>
            <a:ext cx="731520" cy="73152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6012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/>
          </a:p>
        </p:txBody>
      </p:sp>
      <p:sp>
        <p:nvSpPr>
          <p:cNvPr id="7" name="Shape 4"/>
          <p:cNvSpPr/>
          <p:nvPr/>
        </p:nvSpPr>
        <p:spPr>
          <a:xfrm>
            <a:off x="2148840" y="1371600"/>
            <a:ext cx="274320" cy="0"/>
          </a:xfrm>
          <a:prstGeom prst="line">
            <a:avLst/>
          </a:prstGeom>
          <a:noFill/>
          <a:ln w="254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274320" y="1920240"/>
            <a:ext cx="196596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274320" y="1920240"/>
            <a:ext cx="1965960" cy="41148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7432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Flow Metering</a:t>
            </a:r>
            <a:endParaRPr lang="en-US" sz="1100"/>
          </a:p>
        </p:txBody>
      </p:sp>
      <p:sp>
        <p:nvSpPr>
          <p:cNvPr id="11" name="Text 8"/>
          <p:cNvSpPr/>
          <p:nvPr/>
        </p:nvSpPr>
        <p:spPr>
          <a:xfrm>
            <a:off x="365760" y="2423160"/>
            <a:ext cx="17830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meters placed throughout the system to measure flows and identify sub-basins with high I/I.</a:t>
            </a:r>
            <a:endParaRPr lang="en-US" sz="1100"/>
          </a:p>
        </p:txBody>
      </p:sp>
      <p:sp>
        <p:nvSpPr>
          <p:cNvPr id="12" name="Shape 9"/>
          <p:cNvSpPr/>
          <p:nvPr/>
        </p:nvSpPr>
        <p:spPr>
          <a:xfrm>
            <a:off x="3108960" y="1005840"/>
            <a:ext cx="731520" cy="73152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0896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/>
          </a:p>
        </p:txBody>
      </p:sp>
      <p:sp>
        <p:nvSpPr>
          <p:cNvPr id="14" name="Shape 11"/>
          <p:cNvSpPr/>
          <p:nvPr/>
        </p:nvSpPr>
        <p:spPr>
          <a:xfrm>
            <a:off x="4297680" y="1371600"/>
            <a:ext cx="274320" cy="0"/>
          </a:xfrm>
          <a:prstGeom prst="line">
            <a:avLst/>
          </a:prstGeom>
          <a:noFill/>
          <a:ln w="254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2423160" y="1920240"/>
            <a:ext cx="196596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2423160" y="1920240"/>
            <a:ext cx="1965960" cy="41148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242316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Identify High-Flow Areas</a:t>
            </a:r>
            <a:endParaRPr lang="en-US" sz="1100"/>
          </a:p>
        </p:txBody>
      </p:sp>
      <p:sp>
        <p:nvSpPr>
          <p:cNvPr id="18" name="Text 15"/>
          <p:cNvSpPr/>
          <p:nvPr/>
        </p:nvSpPr>
        <p:spPr>
          <a:xfrm>
            <a:off x="2514600" y="2423160"/>
            <a:ext cx="17830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 pinpoints the specific drainage areas contributing the most excess flow.</a:t>
            </a:r>
            <a:endParaRPr lang="en-US" sz="1100"/>
          </a:p>
        </p:txBody>
      </p:sp>
      <p:sp>
        <p:nvSpPr>
          <p:cNvPr id="19" name="Shape 16"/>
          <p:cNvSpPr/>
          <p:nvPr/>
        </p:nvSpPr>
        <p:spPr>
          <a:xfrm>
            <a:off x="5257800" y="1005840"/>
            <a:ext cx="731520" cy="73152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25780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/>
          </a:p>
        </p:txBody>
      </p:sp>
      <p:sp>
        <p:nvSpPr>
          <p:cNvPr id="21" name="Shape 18"/>
          <p:cNvSpPr/>
          <p:nvPr/>
        </p:nvSpPr>
        <p:spPr>
          <a:xfrm>
            <a:off x="6446520" y="1371600"/>
            <a:ext cx="274320" cy="0"/>
          </a:xfrm>
          <a:prstGeom prst="line">
            <a:avLst/>
          </a:prstGeom>
          <a:noFill/>
          <a:ln w="254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4572000" y="1920240"/>
            <a:ext cx="196596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572000" y="1920240"/>
            <a:ext cx="1965960" cy="41148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57200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CCTV Televising</a:t>
            </a:r>
            <a:endParaRPr lang="en-US" sz="1100"/>
          </a:p>
        </p:txBody>
      </p:sp>
      <p:sp>
        <p:nvSpPr>
          <p:cNvPr id="25" name="Text 22"/>
          <p:cNvSpPr/>
          <p:nvPr/>
        </p:nvSpPr>
        <p:spPr>
          <a:xfrm>
            <a:off x="4663440" y="2423160"/>
            <a:ext cx="17830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 inspection cameras document the condition of sewers in high-flow zones, locating cracks and defects.</a:t>
            </a:r>
            <a:endParaRPr lang="en-US" sz="1100"/>
          </a:p>
        </p:txBody>
      </p:sp>
      <p:sp>
        <p:nvSpPr>
          <p:cNvPr id="26" name="Shape 23"/>
          <p:cNvSpPr/>
          <p:nvPr/>
        </p:nvSpPr>
        <p:spPr>
          <a:xfrm>
            <a:off x="7406640" y="1005840"/>
            <a:ext cx="731520" cy="731520"/>
          </a:xfrm>
          <a:prstGeom prst="ellipse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740664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/>
          </a:p>
        </p:txBody>
      </p:sp>
      <p:sp>
        <p:nvSpPr>
          <p:cNvPr id="28" name="Shape 25"/>
          <p:cNvSpPr/>
          <p:nvPr/>
        </p:nvSpPr>
        <p:spPr>
          <a:xfrm>
            <a:off x="6720840" y="1920240"/>
            <a:ext cx="196596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6720840" y="1920240"/>
            <a:ext cx="1965960" cy="41148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6720840" y="1920240"/>
            <a:ext cx="1965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Correction Program</a:t>
            </a:r>
            <a:endParaRPr lang="en-US" sz="1100"/>
          </a:p>
        </p:txBody>
      </p:sp>
      <p:sp>
        <p:nvSpPr>
          <p:cNvPr id="31" name="Text 28"/>
          <p:cNvSpPr/>
          <p:nvPr/>
        </p:nvSpPr>
        <p:spPr>
          <a:xfrm>
            <a:off x="6812280" y="2423160"/>
            <a:ext cx="17830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Engineers design targeted repairs: pipe replacement, cured-in-place pipe (CIPP) lining, and manhole rehabilitation.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CURRENT CORRECTION PROGRAM</a:t>
            </a:r>
            <a:endParaRPr lang="en-US" sz="2600"/>
          </a:p>
        </p:txBody>
      </p:sp>
      <p:sp>
        <p:nvSpPr>
          <p:cNvPr id="5" name="Text 2"/>
          <p:cNvSpPr/>
          <p:nvPr/>
        </p:nvSpPr>
        <p:spPr>
          <a:xfrm>
            <a:off x="365760" y="10515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active high-flow priority areas are currently under correction:</a:t>
            </a:r>
            <a:endParaRPr lang="en-US" sz="1400"/>
          </a:p>
        </p:txBody>
      </p:sp>
      <p:sp>
        <p:nvSpPr>
          <p:cNvPr id="6" name="Shape 3"/>
          <p:cNvSpPr/>
          <p:nvPr/>
        </p:nvSpPr>
        <p:spPr>
          <a:xfrm>
            <a:off x="274320" y="1600200"/>
            <a:ext cx="2743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00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74320" y="1600200"/>
            <a:ext cx="2743200" cy="594360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74320" y="1600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PRIORITY A</a:t>
            </a:r>
            <a:endParaRPr lang="en-US" sz="1600"/>
          </a:p>
        </p:txBody>
      </p:sp>
      <p:sp>
        <p:nvSpPr>
          <p:cNvPr id="9" name="Text 6"/>
          <p:cNvSpPr/>
          <p:nvPr/>
        </p:nvSpPr>
        <p:spPr>
          <a:xfrm>
            <a:off x="274320" y="1920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Need</a:t>
            </a:r>
            <a:endParaRPr lang="en-US" sz="1000"/>
          </a:p>
        </p:txBody>
      </p:sp>
      <p:sp>
        <p:nvSpPr>
          <p:cNvPr id="10" name="Text 7"/>
          <p:cNvSpPr/>
          <p:nvPr/>
        </p:nvSpPr>
        <p:spPr>
          <a:xfrm>
            <a:off x="365760" y="2286000"/>
            <a:ext cx="2560320" cy="2468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severe I/I detected during metering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CCTV inspection complete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and construction underway</a:t>
            </a:r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1E293B"/>
                </a:solidFill>
                <a:ea typeface="Calibri"/>
                <a:cs typeface="Calibri"/>
              </a:rPr>
              <a:t>Grant funded @ $352,000</a:t>
            </a: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ea typeface="Calibri"/>
                <a:cs typeface="Calibri"/>
              </a:rPr>
              <a:t>Scheduled completion - August </a:t>
            </a:r>
          </a:p>
        </p:txBody>
      </p:sp>
      <p:sp>
        <p:nvSpPr>
          <p:cNvPr id="11" name="Shape 8"/>
          <p:cNvSpPr/>
          <p:nvPr/>
        </p:nvSpPr>
        <p:spPr>
          <a:xfrm>
            <a:off x="3200400" y="1600200"/>
            <a:ext cx="2743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2563A8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3200400" y="1600200"/>
            <a:ext cx="2743200" cy="59436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200400" y="1600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PRIORITY B</a:t>
            </a:r>
            <a:endParaRPr lang="en-US" sz="1600"/>
          </a:p>
        </p:txBody>
      </p:sp>
      <p:sp>
        <p:nvSpPr>
          <p:cNvPr id="14" name="Text 11"/>
          <p:cNvSpPr/>
          <p:nvPr/>
        </p:nvSpPr>
        <p:spPr>
          <a:xfrm>
            <a:off x="3200400" y="1920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Need</a:t>
            </a:r>
            <a:endParaRPr lang="en-US" sz="1000"/>
          </a:p>
        </p:txBody>
      </p:sp>
      <p:sp>
        <p:nvSpPr>
          <p:cNvPr id="15" name="Text 12"/>
          <p:cNvSpPr/>
          <p:nvPr/>
        </p:nvSpPr>
        <p:spPr>
          <a:xfrm>
            <a:off x="3291840" y="2286000"/>
            <a:ext cx="2560320" cy="24688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flows confirmed in this sub-basin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Defects documented via televising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 scheduled for fiscal year 2027</a:t>
            </a:r>
          </a:p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1E293B"/>
                </a:solidFill>
                <a:ea typeface="Calibri"/>
                <a:cs typeface="Calibri"/>
              </a:rPr>
              <a:t>Priority B&amp;C Grant Application submitted for $942,000</a:t>
            </a:r>
          </a:p>
        </p:txBody>
      </p:sp>
      <p:sp>
        <p:nvSpPr>
          <p:cNvPr id="16" name="Shape 13"/>
          <p:cNvSpPr/>
          <p:nvPr/>
        </p:nvSpPr>
        <p:spPr>
          <a:xfrm>
            <a:off x="6126480" y="1600200"/>
            <a:ext cx="2743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4B7FA6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126480" y="1600200"/>
            <a:ext cx="2743200" cy="594360"/>
          </a:xfrm>
          <a:prstGeom prst="rect">
            <a:avLst/>
          </a:prstGeom>
          <a:solidFill>
            <a:srgbClr val="4B7FA6"/>
          </a:solidFill>
          <a:ln w="12700">
            <a:solidFill>
              <a:srgbClr val="4B7F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126480" y="1600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PRIORITY C</a:t>
            </a:r>
            <a:endParaRPr lang="en-US" sz="1600"/>
          </a:p>
        </p:txBody>
      </p:sp>
      <p:sp>
        <p:nvSpPr>
          <p:cNvPr id="19" name="Text 16"/>
          <p:cNvSpPr/>
          <p:nvPr/>
        </p:nvSpPr>
        <p:spPr>
          <a:xfrm>
            <a:off x="6126480" y="1920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</a:t>
            </a:r>
            <a:endParaRPr lang="en-US" sz="1000"/>
          </a:p>
        </p:txBody>
      </p:sp>
      <p:sp>
        <p:nvSpPr>
          <p:cNvPr id="20" name="Text 17"/>
          <p:cNvSpPr/>
          <p:nvPr/>
        </p:nvSpPr>
        <p:spPr>
          <a:xfrm>
            <a:off x="6217920" y="2286000"/>
            <a:ext cx="25603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I/I identified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Further assessment in progress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Programmed for future construction phase</a:t>
            </a:r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dependent or revenue driven 2027 or 2027-2028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411A8-09AA-40C2-A915-C480FD25D589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A4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DA102-F017-4F51-86AB-ED52D6C41711}"/>
              </a:ext>
            </a:extLst>
          </p:cNvPr>
          <p:cNvSpPr txBox="1"/>
          <p:nvPr/>
        </p:nvSpPr>
        <p:spPr>
          <a:xfrm>
            <a:off x="381000" y="152400"/>
            <a:ext cx="8382000" cy="609600"/>
          </a:xfrm>
          <a:prstGeom prst="rect">
            <a:avLst/>
          </a:prstGeom>
          <a:solidFill>
            <a:srgbClr val="0F2A44"/>
          </a:solidFill>
          <a:ln>
            <a:noFill/>
          </a:ln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2600" b="1">
                <a:solidFill>
                  <a:srgbClr val="FFFFFF"/>
                </a:solidFill>
                <a:latin typeface="Georgia"/>
              </a:rPr>
              <a:t>High Flow Priority Areas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C0416-61D9-404E-8189-22F59C507C91}"/>
              </a:ext>
            </a:extLst>
          </p:cNvPr>
          <p:cNvSpPr txBox="1"/>
          <p:nvPr/>
        </p:nvSpPr>
        <p:spPr>
          <a:xfrm>
            <a:off x="508000" y="4724400"/>
            <a:ext cx="8128000" cy="307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t">
            <a:spAutoFit/>
          </a:bodyPr>
          <a:lstStyle/>
          <a:p>
            <a:pPr algn="ctr">
              <a:buNone/>
            </a:pPr>
            <a:r>
              <a:rPr lang="en-US" sz="1400" dirty="0">
                <a:solidFill>
                  <a:srgbClr val="1E293B"/>
                </a:solidFill>
                <a:latin typeface="Calibri"/>
              </a:rPr>
              <a:t>Flow Meter Areas 3, 4/4A, and 11 — the three high-flow priority basins.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148BD1-A1F4-8BD5-4138-7A40844A3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550" y="990600"/>
            <a:ext cx="4656899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3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MAINTAINING THE SEWERS</a:t>
            </a:r>
            <a:endParaRPr lang="en-US" sz="2600"/>
          </a:p>
        </p:txBody>
      </p:sp>
      <p:sp>
        <p:nvSpPr>
          <p:cNvPr id="5" name="Shape 2"/>
          <p:cNvSpPr/>
          <p:nvPr/>
        </p:nvSpPr>
        <p:spPr>
          <a:xfrm>
            <a:off x="274320" y="1051560"/>
            <a:ext cx="274320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74320" y="1051560"/>
            <a:ext cx="2743200" cy="6400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1097280"/>
            <a:ext cx="502920" cy="5029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0120" y="105156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Weekly Cleaning</a:t>
            </a:r>
            <a:endParaRPr lang="en-US" sz="1300"/>
          </a:p>
        </p:txBody>
      </p:sp>
      <p:sp>
        <p:nvSpPr>
          <p:cNvPr id="9" name="Text 5"/>
          <p:cNvSpPr/>
          <p:nvPr/>
        </p:nvSpPr>
        <p:spPr>
          <a:xfrm>
            <a:off x="365760" y="1783080"/>
            <a:ext cx="2560320" cy="2926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High-velocity hydro-jetting of sewer mains on a rotating schedule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lines clear of debris, grease buildup, and root intrusion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Average footage cleaned per week: 5,000 – 10,000 LF per week </a:t>
            </a:r>
          </a:p>
          <a:p>
            <a:pPr marL="342900" indent="-342900">
              <a:buSzPct val="100000"/>
              <a:buChar char="•"/>
            </a:pPr>
            <a:r>
              <a:rPr lang="en-US" sz="1100" b="1" dirty="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Keep in mind that we have 1 person dedicated to the collection system work</a:t>
            </a:r>
            <a:r>
              <a:rPr lang="en-US" sz="1100" dirty="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. 30,000 LF per mo. to clean entire system yearly. </a:t>
            </a:r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also have a </a:t>
            </a: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control 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that averages 6,000 LF per year</a:t>
            </a:r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mile = 5,280 LF</a:t>
            </a:r>
          </a:p>
        </p:txBody>
      </p:sp>
      <p:sp>
        <p:nvSpPr>
          <p:cNvPr id="10" name="Shape 6"/>
          <p:cNvSpPr/>
          <p:nvPr/>
        </p:nvSpPr>
        <p:spPr>
          <a:xfrm>
            <a:off x="3200400" y="1051560"/>
            <a:ext cx="274320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3200400" y="1051560"/>
            <a:ext cx="2743200" cy="6400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840" y="1097280"/>
            <a:ext cx="502920" cy="5029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86200" y="105156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 1 Call (Utility Marking)</a:t>
            </a:r>
            <a:endParaRPr lang="en-US" sz="1300"/>
          </a:p>
        </p:txBody>
      </p:sp>
      <p:sp>
        <p:nvSpPr>
          <p:cNvPr id="14" name="Text 9"/>
          <p:cNvSpPr/>
          <p:nvPr/>
        </p:nvSpPr>
        <p:spPr>
          <a:xfrm>
            <a:off x="3291840" y="1783080"/>
            <a:ext cx="2560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by law before any excavation in Pennsylvania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Color-coded markings identify the location of buried utilities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completes an average of </a:t>
            </a: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120 - 300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marks per month (4-10 per day)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Colors: Blue = Water, Green = Sewer, Orange = Communications, Red = Electric, Yellow = Gas </a:t>
            </a:r>
          </a:p>
          <a:p>
            <a:pPr>
              <a:buSzPct val="100000"/>
            </a:pP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126480" y="1051560"/>
            <a:ext cx="274320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126480" y="1051560"/>
            <a:ext cx="2743200" cy="6400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920" y="1097280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12280" y="105156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Blockage Response</a:t>
            </a:r>
            <a:endParaRPr lang="en-US" sz="1300"/>
          </a:p>
        </p:txBody>
      </p:sp>
      <p:sp>
        <p:nvSpPr>
          <p:cNvPr id="19" name="Text 13"/>
          <p:cNvSpPr/>
          <p:nvPr/>
        </p:nvSpPr>
        <p:spPr>
          <a:xfrm>
            <a:off x="6217920" y="1783080"/>
            <a:ext cx="2560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Crew responds to reported blockages throughout the service area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 determines whether blockage is on public main or private lateral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 of blockages per year: 2025 there were 88 blockage calls and only 15 were ACTUAL blockages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Percentage that are Authority responsibility: </a:t>
            </a: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17%</a:t>
            </a: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Keep in mind 10,000 EDU’s.</a:t>
            </a:r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of our OT is collection system callouts with 90% of these callouts being PA One, not blockages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343121-7613-4FE3-91B1-866D6A44F338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A44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C3140C-7E27-453B-B295-2721647AB52E}"/>
              </a:ext>
            </a:extLst>
          </p:cNvPr>
          <p:cNvSpPr txBox="1"/>
          <p:nvPr/>
        </p:nvSpPr>
        <p:spPr>
          <a:xfrm>
            <a:off x="381000" y="152400"/>
            <a:ext cx="8382000" cy="609600"/>
          </a:xfrm>
          <a:prstGeom prst="rect">
            <a:avLst/>
          </a:prstGeom>
          <a:solidFill>
            <a:srgbClr val="0F2A44"/>
          </a:solidFill>
          <a:ln>
            <a:noFill/>
          </a:ln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en-US" sz="2600" b="1">
                <a:solidFill>
                  <a:srgbClr val="FFFFFF"/>
                </a:solidFill>
                <a:latin typeface="Georgia"/>
              </a:rPr>
              <a:t>Weekly Cleaning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6488E-63EC-4957-AF77-DDEAB2C71AA6}"/>
              </a:ext>
            </a:extLst>
          </p:cNvPr>
          <p:cNvSpPr txBox="1"/>
          <p:nvPr/>
        </p:nvSpPr>
        <p:spPr>
          <a:xfrm>
            <a:off x="508000" y="4445000"/>
            <a:ext cx="8128000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sz="1400">
                <a:solidFill>
                  <a:srgbClr val="1E293B"/>
                </a:solidFill>
                <a:latin typeface="Calibri"/>
                <a:ea typeface="Calibri"/>
                <a:cs typeface="Calibri"/>
              </a:rPr>
              <a:t>High-velocity hydro-jetting of sewer mains clears debris, grease, and root intrusion across the collection system.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8AFF3B-1A43-69C4-5647-041224035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143000"/>
            <a:ext cx="4234781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93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B4C915D-BA75-423A-9FC2-C76CA9FADCC9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37da5162-c744-4fb9-89c9-2e72f7dc2b6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975</Words>
  <Application>Microsoft Office PowerPoint</Application>
  <PresentationFormat>On-screen Show (16:9)</PresentationFormat>
  <Paragraphs>126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the Sewers in Norristown</dc:title>
  <dc:subject>PptxGenJS Presentation</dc:subject>
  <dc:creator>Norristown Municipal Authority</dc:creator>
  <cp:lastModifiedBy>Kelly Cehula</cp:lastModifiedBy>
  <cp:revision>7</cp:revision>
  <dcterms:created xsi:type="dcterms:W3CDTF">2026-04-16T01:12:38Z</dcterms:created>
  <dcterms:modified xsi:type="dcterms:W3CDTF">2026-06-01T14:07:17Z</dcterms:modified>
</cp:coreProperties>
</file>