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notesMasterIdLst>
    <p:notesMasterId r:id="rId9"/>
  </p:notesMasterIdLst>
  <p:sldIdLst>
    <p:sldId id="264" r:id="rId2"/>
    <p:sldId id="271" r:id="rId3"/>
    <p:sldId id="270" r:id="rId4"/>
    <p:sldId id="273" r:id="rId5"/>
    <p:sldId id="269" r:id="rId6"/>
    <p:sldId id="275" r:id="rId7"/>
    <p:sldId id="274" r:id="rId8"/>
  </p:sldIdLst>
  <p:sldSz cx="12192000" cy="6858000"/>
  <p:notesSz cx="6950075" cy="9167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9B1FEDA-3C7F-4F7B-91F8-FC56CD51F469}">
          <p14:sldIdLst>
            <p14:sldId id="264"/>
            <p14:sldId id="271"/>
            <p14:sldId id="270"/>
            <p14:sldId id="273"/>
            <p14:sldId id="269"/>
            <p14:sldId id="275"/>
            <p14:sldId id="274"/>
          </p14:sldIdLst>
        </p14:section>
        <p14:section name="Untitled Section" id="{9F6ADC91-2197-4DD1-89AC-3725DB7DDF2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9C0629-CB28-09B8-EBD7-89AA9F5FB7A0}" name="James Norwood" initials="JN" userId="S::james@norristownsewer.org::7387b637-09bf-4ef6-a2ef-ec67acc655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99BB5-3354-49B8-80BA-A7ACB17391EC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1146175"/>
            <a:ext cx="5499100" cy="3094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11663"/>
            <a:ext cx="5559425" cy="3609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07438"/>
            <a:ext cx="3011488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07438"/>
            <a:ext cx="3011488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1C6B4-827E-4454-81A7-5FCB48D7A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1C6B4-827E-4454-81A7-5FCB48D7A4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4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90C37-7D2A-5CE7-15B2-0BAF2D3A3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9560D6-6E1F-6758-D5CB-BEAE5904E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3C32BA-C176-C007-6C06-1C20B766D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C0694-CEA9-4456-7522-3C676FBDC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1C6B4-827E-4454-81A7-5FCB48D7A4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23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9D7B3-3B23-DB94-D831-627D9C9A6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072FBB-BD28-B0B0-BF26-B1165B469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625A4D-0FAB-07AA-59E2-DDD702E57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80852-C7B4-91B9-8FD4-2B711F4AE6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1C6B4-827E-4454-81A7-5FCB48D7A4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4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4F9D2-9482-3F6D-96E6-3AB1B17BF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602F8-0DC4-3417-35E5-7A0B92E0F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09362-9DD9-2925-6C8E-962DDB6CE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CDBD2-2754-DFB8-19A7-145D0827A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1C6B4-827E-4454-81A7-5FCB48D7A4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04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03AE3-BB5C-B6FD-87E5-86CA0533D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215CB-19E1-6F0C-1D83-8E21A5BC2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1E9F0-F996-516F-F69C-DDA2BE7BC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D7C2B-DF85-7D0D-59E3-DA07F0FD8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1C6B4-827E-4454-81A7-5FCB48D7A4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16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B7647-2A11-9BF8-9743-19A4A8E2E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D63EF2-0BE1-D927-F78D-6ACB446D05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A67683-4949-0D6E-096A-41165B828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6A922-5DDA-D071-A9C6-AEE74935F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1C6B4-827E-4454-81A7-5FCB48D7A4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06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6C8B9-D809-1FC3-7BA5-EBD8BA03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053ACC-6502-24AC-8D91-95A04987A0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41D7EA-C56B-0B75-6866-25302EE3E4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E4C8F-4D27-984C-2278-F877E87C67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1C6B4-827E-4454-81A7-5FCB48D7A4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85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9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64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88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32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98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6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92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0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0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4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3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1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32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1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3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A8D4FF-DD5D-48C4-9999-B760893EC422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597F3C-3D55-4A4A-930F-4D888B11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the-generous-husband.com/2012/07/30/opportunity-cos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58CB1-5CD9-60A8-A053-342422C88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C990-08C7-9E09-F63C-6499C8070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0D6C9E-9D0E-5DF4-2848-48B3316C6974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605785" y="2156185"/>
            <a:ext cx="6545532" cy="254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160020" algn="l"/>
            <a:endParaRPr lang="en-US" sz="3200" b="1" dirty="0">
              <a:ln w="10160">
                <a:solidFill>
                  <a:srgbClr val="FFFFFF"/>
                </a:solidFill>
                <a:prstDash val="solid"/>
              </a:ln>
              <a:solidFill>
                <a:schemeClr val="accent5">
                  <a:lumMod val="65000"/>
                </a:schemeClr>
              </a:solidFill>
              <a:latin typeface="Arial"/>
              <a:cs typeface="Arial"/>
            </a:endParaRPr>
          </a:p>
          <a:p>
            <a:pPr marL="617220" indent="-457200" algn="l">
              <a:buClr>
                <a:srgbClr val="0F6FC6">
                  <a:lumMod val="75000"/>
                </a:srgbClr>
              </a:buClr>
              <a:buChar char="•"/>
            </a:pPr>
            <a:endParaRPr lang="en-US" sz="3200" b="1" dirty="0">
              <a:ln w="10160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latin typeface="Arial"/>
              <a:cs typeface="Arial"/>
            </a:endParaRPr>
          </a:p>
          <a:p>
            <a:pPr marL="617220" indent="-457200" algn="l">
              <a:buClr>
                <a:srgbClr val="0B5394"/>
              </a:buClr>
              <a:buChar char="•"/>
            </a:pPr>
            <a:r>
              <a:rPr lang="en-US" sz="32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Electrical Service Relocation</a:t>
            </a:r>
            <a:endParaRPr lang="en-US" dirty="0">
              <a:solidFill>
                <a:schemeClr val="tx2"/>
              </a:solidFill>
            </a:endParaRPr>
          </a:p>
          <a:p>
            <a:pPr marL="617220" indent="-457200" algn="l">
              <a:buClr>
                <a:srgbClr val="0B5394"/>
              </a:buClr>
              <a:buChar char="•"/>
            </a:pPr>
            <a:r>
              <a:rPr lang="en-US" sz="32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Flood Resiliency Project</a:t>
            </a:r>
          </a:p>
          <a:p>
            <a:pPr marL="617220" indent="-457200" algn="l">
              <a:buClr>
                <a:srgbClr val="0B5394"/>
              </a:buClr>
              <a:buFont typeface="Arial"/>
              <a:buChar char="•"/>
            </a:pPr>
            <a:r>
              <a:rPr lang="en-US" sz="32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Priority A Sewer Repair</a:t>
            </a:r>
          </a:p>
          <a:p>
            <a:pPr marL="617220" indent="-457200" algn="l">
              <a:buClr>
                <a:srgbClr val="0B5394"/>
              </a:buClr>
              <a:buChar char="•"/>
            </a:pPr>
            <a:r>
              <a:rPr lang="en-US" sz="32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Plant Fence</a:t>
            </a:r>
          </a:p>
          <a:p>
            <a:pPr marL="617220" indent="-457200" algn="l">
              <a:buClr>
                <a:srgbClr val="0B5394"/>
              </a:buClr>
              <a:buChar char="•"/>
            </a:pPr>
            <a:r>
              <a:rPr lang="en-US" sz="32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Priority B &amp; C </a:t>
            </a:r>
          </a:p>
          <a:p>
            <a:pPr marL="617220" indent="-457200" algn="l">
              <a:buClr>
                <a:srgbClr val="0B5394"/>
              </a:buClr>
              <a:buChar char="•"/>
            </a:pPr>
            <a:endParaRPr lang="en-US" sz="3200" b="1" dirty="0">
              <a:ln w="10160">
                <a:solidFill>
                  <a:srgbClr val="FFFFFF"/>
                </a:solidFill>
                <a:prstDash val="solid"/>
              </a:ln>
              <a:solidFill>
                <a:srgbClr val="0B5395"/>
              </a:solidFill>
              <a:latin typeface="Arial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D5FEC5-BC78-1203-146B-A0AD5D347E9B}"/>
              </a:ext>
            </a:extLst>
          </p:cNvPr>
          <p:cNvSpPr/>
          <p:nvPr/>
        </p:nvSpPr>
        <p:spPr>
          <a:xfrm>
            <a:off x="0" y="0"/>
            <a:ext cx="12192001" cy="17235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NORRISTOWN WASTEWATER </a:t>
            </a: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CAPITAL PROJECTS – 2026/2027</a:t>
            </a: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n-US" sz="3200" b="1" u="sng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Project Overview</a:t>
            </a:r>
          </a:p>
        </p:txBody>
      </p:sp>
      <p:pic>
        <p:nvPicPr>
          <p:cNvPr id="9" name="Picture 8" descr="A close-up of a pair of glasses on a table&#10;&#10;AI-generated content may be incorrect.">
            <a:extLst>
              <a:ext uri="{FF2B5EF4-FFF2-40B4-BE49-F238E27FC236}">
                <a16:creationId xmlns:a16="http://schemas.microsoft.com/office/drawing/2014/main" id="{7C396A36-F54A-113F-396F-DD7A559DEB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3726" y="4148878"/>
            <a:ext cx="4078936" cy="255016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303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8EB9D-BD28-B575-543A-D4581E2D6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2198D-E08E-D937-8CD7-F6853AB6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9F18D-91D9-0EF4-AF97-C7619802B9D3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103891" y="1717949"/>
            <a:ext cx="6003751" cy="2136686"/>
          </a:xfr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502920" indent="-342900" algn="l"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New Transformer &amp; Switchgear</a:t>
            </a:r>
            <a:endParaRPr lang="en-US" sz="2800" b="1">
              <a:ln w="10160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Elevated Platform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latin typeface="Arial"/>
                <a:cs typeface="Arial"/>
              </a:rPr>
              <a:t>Completion May 2026 </a:t>
            </a:r>
            <a:endParaRPr lang="en-US" sz="2800" b="1">
              <a:ln w="10160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" algn="l">
              <a:buClr>
                <a:srgbClr val="0B5394"/>
              </a:buClr>
            </a:pP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3484D7-96E8-1279-8FD5-E16EEE449E72}"/>
              </a:ext>
            </a:extLst>
          </p:cNvPr>
          <p:cNvSpPr/>
          <p:nvPr/>
        </p:nvSpPr>
        <p:spPr>
          <a:xfrm>
            <a:off x="-2" y="0"/>
            <a:ext cx="12192001" cy="17851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CAPITAL PROJECTS - 2026 </a:t>
            </a:r>
            <a:endParaRPr lang="en-US" sz="3200" b="1">
              <a:ln w="10160">
                <a:solidFill>
                  <a:schemeClr val="accent5"/>
                </a:solidFill>
                <a:prstDash val="solid"/>
              </a:ln>
              <a:solidFill>
                <a:schemeClr val="tx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200" b="1" u="sng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Electrical Service Relocation</a:t>
            </a: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en-US" sz="3600" b="1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metal structure with stairs and a building in the background&#10;&#10;AI-generated content may be incorrect.">
            <a:extLst>
              <a:ext uri="{FF2B5EF4-FFF2-40B4-BE49-F238E27FC236}">
                <a16:creationId xmlns:a16="http://schemas.microsoft.com/office/drawing/2014/main" id="{C5A2F62D-A57A-FA25-B4B3-F96F37A7F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537" y="3910508"/>
            <a:ext cx="3460356" cy="2765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B692A-23F5-C788-5AD5-302C294E4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115" y="3919653"/>
            <a:ext cx="3460356" cy="2765103"/>
          </a:xfrm>
          <a:prstGeom prst="rect">
            <a:avLst/>
          </a:prstGeom>
        </p:spPr>
      </p:pic>
      <p:pic>
        <p:nvPicPr>
          <p:cNvPr id="13" name="Picture 12" descr="A power line on a pole&#10;&#10;AI-generated content may be incorrect.">
            <a:extLst>
              <a:ext uri="{FF2B5EF4-FFF2-40B4-BE49-F238E27FC236}">
                <a16:creationId xmlns:a16="http://schemas.microsoft.com/office/drawing/2014/main" id="{654C03F6-6997-F976-DF7A-6CC5FFF98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63871" y="3565311"/>
            <a:ext cx="2765103" cy="3473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906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843823-FCEA-86A6-451D-1F9B71DC0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B19FB-B617-85B2-7B82-35EE8ACF9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084" y="667513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2F674-820D-7021-9D45-6777121DE893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164309" y="1289768"/>
            <a:ext cx="6125671" cy="21366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02920" indent="-342900" algn="l"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Grant Funded at $450,000</a:t>
            </a:r>
          </a:p>
          <a:p>
            <a:pPr marL="502920" indent="-342900" algn="l"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Submersible Pumps, Probes, Sensors and Controls</a:t>
            </a:r>
          </a:p>
          <a:p>
            <a:pPr marL="502920" indent="-342900" algn="l"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Completion – Fall 2026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74BA9B-F95D-0F02-8594-9FD533F1895F}"/>
              </a:ext>
            </a:extLst>
          </p:cNvPr>
          <p:cNvSpPr/>
          <p:nvPr/>
        </p:nvSpPr>
        <p:spPr>
          <a:xfrm>
            <a:off x="0" y="0"/>
            <a:ext cx="12192001" cy="11541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CAPITAL PROJECTS - 2026 </a:t>
            </a:r>
            <a:endParaRPr lang="en-US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3200" b="1" u="sng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Flood Resiliency</a:t>
            </a:r>
            <a:r>
              <a:rPr lang="en-US" sz="32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 </a:t>
            </a:r>
          </a:p>
        </p:txBody>
      </p:sp>
      <p:pic>
        <p:nvPicPr>
          <p:cNvPr id="7" name="Picture 6" descr="A group of grey pipes and valves&#10;&#10;AI-generated content may be incorrect.">
            <a:extLst>
              <a:ext uri="{FF2B5EF4-FFF2-40B4-BE49-F238E27FC236}">
                <a16:creationId xmlns:a16="http://schemas.microsoft.com/office/drawing/2014/main" id="{3C1D5962-0CBF-7C20-C504-A8689F513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18" y="3964523"/>
            <a:ext cx="3473788" cy="2743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group of grey lockers&#10;&#10;AI-generated content may be incorrect.">
            <a:extLst>
              <a:ext uri="{FF2B5EF4-FFF2-40B4-BE49-F238E27FC236}">
                <a16:creationId xmlns:a16="http://schemas.microsoft.com/office/drawing/2014/main" id="{D3E1FC7C-F28B-50D1-06D6-E85DBBB4F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128" y="3973667"/>
            <a:ext cx="3473788" cy="2756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device on the grass&#10;&#10;AI-generated content may be incorrect.">
            <a:extLst>
              <a:ext uri="{FF2B5EF4-FFF2-40B4-BE49-F238E27FC236}">
                <a16:creationId xmlns:a16="http://schemas.microsoft.com/office/drawing/2014/main" id="{BA6D466C-8B0C-4DBD-7CED-CEC402B45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158" y="3975099"/>
            <a:ext cx="3477683" cy="277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4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56A8EA-E22F-7A38-F08A-FCF11F7B1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B738-0BCA-A1BB-21D6-220D47C43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9B8B51-3350-F0EE-C0D0-52D43FB03C22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049569" y="2176875"/>
            <a:ext cx="6619081" cy="144458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800100" lvl="1" indent="-182880" algn="l">
              <a:buClr>
                <a:srgbClr val="0B5394"/>
              </a:buClr>
              <a:buFont typeface="Arial,Sans-Serif"/>
              <a:buChar char="•"/>
            </a:pPr>
            <a:r>
              <a:rPr lang="en-US" sz="28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 Highest Priority I&amp;I work</a:t>
            </a:r>
            <a:endParaRPr 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800100" lvl="1" indent="-182880" algn="l">
              <a:buClr>
                <a:srgbClr val="0B5394"/>
              </a:buClr>
              <a:buFont typeface="Arial,Sans-Serif"/>
              <a:buChar char="•"/>
            </a:pP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 LSA Grant Funded @100%</a:t>
            </a:r>
            <a:endParaRPr lang="en-US" sz="2800" dirty="0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800100" lvl="1" indent="-182880" algn="l">
              <a:buClr>
                <a:srgbClr val="0B5394"/>
              </a:buClr>
              <a:buFont typeface="Arial,Sans-Serif"/>
              <a:buChar char="•"/>
            </a:pP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Completion – Fall 2026</a:t>
            </a:r>
          </a:p>
          <a:p>
            <a:pPr marL="800100" lvl="1" indent="-182880" algn="l">
              <a:buClr>
                <a:srgbClr val="0B5394"/>
              </a:buClr>
              <a:buFont typeface="Arial,Sans-Serif"/>
              <a:buChar char="•"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160020" algn="l"/>
            <a:endParaRPr lang="en-US" sz="2000" b="1" dirty="0">
              <a:ln w="10160">
                <a:solidFill>
                  <a:srgbClr val="FFFFFF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788DFB-2ABB-B047-543A-F9719C0A8E23}"/>
              </a:ext>
            </a:extLst>
          </p:cNvPr>
          <p:cNvSpPr/>
          <p:nvPr/>
        </p:nvSpPr>
        <p:spPr>
          <a:xfrm>
            <a:off x="0" y="0"/>
            <a:ext cx="12192001" cy="11541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CAPITAL PROJECTS – 2026</a:t>
            </a:r>
            <a:endParaRPr lang="en-US"/>
          </a:p>
          <a:p>
            <a:pPr algn="ctr">
              <a:spcAft>
                <a:spcPts val="600"/>
              </a:spcAft>
            </a:pPr>
            <a:r>
              <a:rPr lang="en-US" sz="3200" b="1" u="sng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Priority A Sewer Repairs</a:t>
            </a: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Picture 3" descr="A diagram of a drainage system&#10;&#10;AI-generated content may be incorrect.">
            <a:extLst>
              <a:ext uri="{FF2B5EF4-FFF2-40B4-BE49-F238E27FC236}">
                <a16:creationId xmlns:a16="http://schemas.microsoft.com/office/drawing/2014/main" id="{B0C2699D-E681-5126-B9C1-99E95C84A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91" y="3614801"/>
            <a:ext cx="5033544" cy="2996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488474-B27A-5B60-38D9-218CD9BA1E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967" y="3614800"/>
            <a:ext cx="5033544" cy="299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6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FEE697-F79C-CB42-0BD8-FBA4142BA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4414A-E845-3462-85EF-A19DAEE0A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826E3-E735-AEC0-E4C1-5BA1A17EA62F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050942" y="1843223"/>
            <a:ext cx="6756518" cy="2181232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502920" indent="-342900" algn="l"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Security &amp; Aesthetics Upgrade</a:t>
            </a:r>
            <a:endParaRPr lang="en-US" sz="2800" b="1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/>
              <a:cs typeface="Arial" panose="020B0604020202020204" pitchFamily="34" charset="0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Gates and Signage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Completion – Late Spring/Early Summer 2027</a:t>
            </a:r>
          </a:p>
          <a:p>
            <a:pPr marL="342900" indent="-182880" algn="l">
              <a:buClr>
                <a:srgbClr val="0F6FC6">
                  <a:lumMod val="75000"/>
                </a:srgbClr>
              </a:buClr>
              <a:buChar char="•"/>
            </a:pPr>
            <a:endParaRPr lang="en-US" sz="2000" b="1">
              <a:ln w="10160">
                <a:solidFill>
                  <a:srgbClr val="FFFFFF"/>
                </a:solidFill>
                <a:prstDash val="solid"/>
              </a:ln>
              <a:solidFill>
                <a:srgbClr val="5F5F5F"/>
              </a:solidFill>
              <a:latin typeface="Corbel" panose="020B0503020204020204"/>
              <a:cs typeface="Arial" panose="020B0604020202020204" pitchFamily="34" charset="0"/>
            </a:endParaRPr>
          </a:p>
          <a:p>
            <a:pPr marL="342900" indent="-182880" algn="l">
              <a:buFont typeface="Arial"/>
              <a:buChar char="•"/>
            </a:pPr>
            <a:endParaRPr lang="en-US" sz="2000" b="1">
              <a:ln w="10160">
                <a:solidFill>
                  <a:srgbClr val="FFFFFF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0DA5C4-4679-4DEB-7EEE-6BB506944080}"/>
              </a:ext>
            </a:extLst>
          </p:cNvPr>
          <p:cNvSpPr/>
          <p:nvPr/>
        </p:nvSpPr>
        <p:spPr>
          <a:xfrm>
            <a:off x="0" y="0"/>
            <a:ext cx="12192001" cy="11541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CAPITAL PROJECTS - 2027</a:t>
            </a:r>
            <a:endParaRPr lang="en-US" sz="3200" b="1">
              <a:ln w="10160">
                <a:solidFill>
                  <a:schemeClr val="accent5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3200" b="1" u="sng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WWTP Fence Replacement</a:t>
            </a:r>
            <a:endParaRPr lang="en-US" sz="3200" b="1" u="sng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sign on a wall&#10;&#10;AI-generated content may be incorrect.">
            <a:extLst>
              <a:ext uri="{FF2B5EF4-FFF2-40B4-BE49-F238E27FC236}">
                <a16:creationId xmlns:a16="http://schemas.microsoft.com/office/drawing/2014/main" id="{0E6558CA-F502-C7CA-81A8-3F9056312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190" y="3873094"/>
            <a:ext cx="3473785" cy="27567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gated driveway with trees in the background&#10;&#10;AI-generated content may be incorrect.">
            <a:extLst>
              <a:ext uri="{FF2B5EF4-FFF2-40B4-BE49-F238E27FC236}">
                <a16:creationId xmlns:a16="http://schemas.microsoft.com/office/drawing/2014/main" id="{E1656CD2-BBBE-6B1E-E21E-FD7BFAA59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267" y="3873094"/>
            <a:ext cx="3473785" cy="276510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fence next to a road&#10;&#10;AI-generated content may be incorrect.">
            <a:extLst>
              <a:ext uri="{FF2B5EF4-FFF2-40B4-BE49-F238E27FC236}">
                <a16:creationId xmlns:a16="http://schemas.microsoft.com/office/drawing/2014/main" id="{BDD6158F-5709-2770-E829-682ED31204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2" y="3864789"/>
            <a:ext cx="3473786" cy="276510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527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F578A-1E1B-DCDA-1C8B-042A2A394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6B356-95C3-ABF7-CF3D-800E2E53D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871746-60F4-1853-795A-12884B37290D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097071" y="2473909"/>
            <a:ext cx="6125671" cy="21366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160020" algn="l"/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Phase 2 of the collection system improvement plan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Project will be Grant funded or split into 2 phases – Pending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Completion TBD 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2000" b="1">
              <a:ln w="10160">
                <a:solidFill>
                  <a:srgbClr val="FFFFFF"/>
                </a:solidFill>
                <a:prstDash val="solid"/>
              </a:ln>
              <a:solidFill>
                <a:srgbClr val="0B5395"/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2000" b="1">
              <a:ln w="10160">
                <a:solidFill>
                  <a:srgbClr val="FFFFFF"/>
                </a:solidFill>
                <a:prstDash val="solid"/>
              </a:ln>
              <a:solidFill>
                <a:srgbClr val="0B5395"/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2000" b="1">
              <a:ln w="10160">
                <a:solidFill>
                  <a:srgbClr val="FFFFFF"/>
                </a:solidFill>
                <a:prstDash val="solid"/>
              </a:ln>
              <a:solidFill>
                <a:srgbClr val="0B5395"/>
              </a:solidFill>
              <a:latin typeface="Arial"/>
              <a:cs typeface="Arial"/>
            </a:endParaRPr>
          </a:p>
          <a:p>
            <a:pPr marL="342900" indent="-182880" algn="l">
              <a:buFont typeface="Arial"/>
              <a:buChar char="•"/>
            </a:pPr>
            <a:endParaRPr lang="en-US" sz="2000" b="1">
              <a:ln w="10160">
                <a:solidFill>
                  <a:srgbClr val="FFFFFF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</a:endParaRPr>
          </a:p>
          <a:p>
            <a:pPr marL="342900" indent="-182880" algn="l">
              <a:buFont typeface="Arial"/>
              <a:buChar char="•"/>
            </a:pPr>
            <a:endParaRPr lang="en-US" sz="2000" b="1">
              <a:ln w="10160">
                <a:solidFill>
                  <a:srgbClr val="FFFFFF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2E305F-2A44-F747-C28D-1373114F3B20}"/>
              </a:ext>
            </a:extLst>
          </p:cNvPr>
          <p:cNvSpPr/>
          <p:nvPr/>
        </p:nvSpPr>
        <p:spPr>
          <a:xfrm>
            <a:off x="-1" y="0"/>
            <a:ext cx="12192001" cy="11541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CAPITAL PROJECTS - 2027 </a:t>
            </a:r>
            <a:endParaRPr lang="en-US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3200" b="1" u="sng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Priority B &amp; C - Collection System</a:t>
            </a:r>
          </a:p>
        </p:txBody>
      </p:sp>
      <p:pic>
        <p:nvPicPr>
          <p:cNvPr id="7" name="Picture 6" descr="Sewage Treatment &amp; Management: A Comprehensive Guide to Modern ...">
            <a:extLst>
              <a:ext uri="{FF2B5EF4-FFF2-40B4-BE49-F238E27FC236}">
                <a16:creationId xmlns:a16="http://schemas.microsoft.com/office/drawing/2014/main" id="{03F0257B-2D9A-B12D-E21C-3F1CE677C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700" y="4447540"/>
            <a:ext cx="3185160" cy="231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diagram of a storm drain system&#10;&#10;AI-generated content may be incorrect.">
            <a:extLst>
              <a:ext uri="{FF2B5EF4-FFF2-40B4-BE49-F238E27FC236}">
                <a16:creationId xmlns:a16="http://schemas.microsoft.com/office/drawing/2014/main" id="{67743FF0-2EB0-6191-1410-C815ADDFB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150" y="4447540"/>
            <a:ext cx="3195505" cy="2306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Several large pipes on the ground">
            <a:extLst>
              <a:ext uri="{FF2B5EF4-FFF2-40B4-BE49-F238E27FC236}">
                <a16:creationId xmlns:a16="http://schemas.microsoft.com/office/drawing/2014/main" id="{D4105B50-D48D-F376-63B7-B8CA87D69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04" y="4448990"/>
            <a:ext cx="3353032" cy="2308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8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B2A2BF-2191-C057-4E90-DBD4F6EA6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C63F-42FF-08AD-7654-C14D32A42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D6FB0E-0176-E6E4-E3F7-F06FA7014B27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550207" y="3147000"/>
            <a:ext cx="6125671" cy="21366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160020" algn="l"/>
            <a:endParaRPr lang="en-US" sz="3200" b="1" dirty="0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In summary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Progress Update -  September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r>
              <a:rPr lang="en-US" sz="2800" b="1" dirty="0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Closing statement and Questions....</a:t>
            </a: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2000" b="1" dirty="0">
              <a:ln w="10160">
                <a:solidFill>
                  <a:srgbClr val="FFFFFF"/>
                </a:solidFill>
                <a:prstDash val="solid"/>
              </a:ln>
              <a:solidFill>
                <a:srgbClr val="0B5395"/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2000" b="1" dirty="0">
              <a:ln w="10160">
                <a:solidFill>
                  <a:srgbClr val="FFFFFF"/>
                </a:solidFill>
                <a:prstDash val="solid"/>
              </a:ln>
              <a:solidFill>
                <a:srgbClr val="0B5395"/>
              </a:solidFill>
              <a:latin typeface="Arial"/>
              <a:cs typeface="Arial"/>
            </a:endParaRPr>
          </a:p>
          <a:p>
            <a:pPr marL="502920" indent="-342900" algn="l">
              <a:buClr>
                <a:srgbClr val="0B5394"/>
              </a:buClr>
              <a:buFont typeface="Arial"/>
              <a:buChar char="•"/>
            </a:pPr>
            <a:endParaRPr lang="en-US" sz="2000" b="1" dirty="0">
              <a:ln w="10160">
                <a:solidFill>
                  <a:srgbClr val="FFFFFF"/>
                </a:solidFill>
                <a:prstDash val="solid"/>
              </a:ln>
              <a:solidFill>
                <a:srgbClr val="0B5395"/>
              </a:solidFill>
              <a:latin typeface="Arial"/>
              <a:cs typeface="Arial"/>
            </a:endParaRPr>
          </a:p>
          <a:p>
            <a:pPr marL="342900" indent="-182880" algn="l">
              <a:buFont typeface="Arial"/>
              <a:buChar char="•"/>
            </a:pPr>
            <a:endParaRPr lang="en-US" sz="2000" b="1" dirty="0">
              <a:ln w="10160">
                <a:solidFill>
                  <a:srgbClr val="FFFFFF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</a:endParaRPr>
          </a:p>
          <a:p>
            <a:pPr marL="342900" indent="-182880" algn="l">
              <a:buFont typeface="Arial"/>
              <a:buChar char="•"/>
            </a:pPr>
            <a:endParaRPr lang="en-US" sz="2000" b="1" dirty="0">
              <a:ln w="10160">
                <a:solidFill>
                  <a:srgbClr val="FFFFFF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75A4BC-A7D6-1B44-F257-AB41586EDB39}"/>
              </a:ext>
            </a:extLst>
          </p:cNvPr>
          <p:cNvSpPr/>
          <p:nvPr/>
        </p:nvSpPr>
        <p:spPr>
          <a:xfrm>
            <a:off x="0" y="0"/>
            <a:ext cx="12192001" cy="17235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NORRISTOWN WASTEWATER </a:t>
            </a:r>
          </a:p>
          <a:p>
            <a:pPr algn="ctr">
              <a:spcAft>
                <a:spcPts val="600"/>
              </a:spcAft>
            </a:pPr>
            <a:r>
              <a:rPr 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CAPITAL PROJECTS – 2026/2027 </a:t>
            </a:r>
            <a:endParaRPr lang="en-US" sz="3200" b="1">
              <a:ln w="10160">
                <a:solidFill>
                  <a:srgbClr val="FFFFFF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n-US" sz="3200" b="1" u="sng">
                <a:ln w="10160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Concluding Remarks</a:t>
            </a:r>
          </a:p>
        </p:txBody>
      </p:sp>
      <p:pic>
        <p:nvPicPr>
          <p:cNvPr id="9" name="Picture 8" descr="A black and white street sign&#10;&#10;AI-generated content may be incorrect.">
            <a:extLst>
              <a:ext uri="{FF2B5EF4-FFF2-40B4-BE49-F238E27FC236}">
                <a16:creationId xmlns:a16="http://schemas.microsoft.com/office/drawing/2014/main" id="{7D7BCAB2-C4D7-951A-41AC-EDF6BBEE1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52690" y="3628882"/>
            <a:ext cx="2919730" cy="3001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68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Custom 10">
      <a:dk1>
        <a:srgbClr val="7F7F7F"/>
      </a:dk1>
      <a:lt1>
        <a:sysClr val="window" lastClr="FFFFFF"/>
      </a:lt1>
      <a:dk2>
        <a:srgbClr val="17406D"/>
      </a:dk2>
      <a:lt2>
        <a:srgbClr val="FFFFFF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FFFFFF"/>
      </a:accent5>
      <a:accent6>
        <a:srgbClr val="7F7F7F"/>
      </a:accent6>
      <a:hlink>
        <a:srgbClr val="F49100"/>
      </a:hlink>
      <a:folHlink>
        <a:srgbClr val="85DFD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286</TotalTime>
  <Words>206</Words>
  <Application>Microsoft Office PowerPoint</Application>
  <PresentationFormat>Widescreen</PresentationFormat>
  <Paragraphs>65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Arial,Sans-Serif</vt:lpstr>
      <vt:lpstr>Corbel</vt:lpstr>
      <vt:lpstr>Parallax</vt:lpstr>
      <vt:lpstr>     </vt:lpstr>
      <vt:lpstr>     </vt:lpstr>
      <vt:lpstr>     </vt:lpstr>
      <vt:lpstr>     </vt:lpstr>
      <vt:lpstr>     </vt:lpstr>
      <vt:lpstr>     </vt:lpstr>
      <vt:lpstr>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NORRISTOWN MUNICIPAL WASTE AUTHORITY SHORT AND LONG TERM INITIATIVES</dc:title>
  <dc:creator>Barry Thompson</dc:creator>
  <cp:lastModifiedBy>Kelly Cehula</cp:lastModifiedBy>
  <cp:revision>10</cp:revision>
  <cp:lastPrinted>2023-07-16T16:12:11Z</cp:lastPrinted>
  <dcterms:created xsi:type="dcterms:W3CDTF">2023-06-23T12:55:32Z</dcterms:created>
  <dcterms:modified xsi:type="dcterms:W3CDTF">2026-04-06T13:06:51Z</dcterms:modified>
</cp:coreProperties>
</file>